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5" r:id="rId7"/>
    <p:sldId id="278" r:id="rId8"/>
    <p:sldId id="279" r:id="rId9"/>
    <p:sldId id="277" r:id="rId10"/>
    <p:sldId id="266" r:id="rId11"/>
    <p:sldId id="267" r:id="rId12"/>
    <p:sldId id="268" r:id="rId13"/>
    <p:sldId id="270" r:id="rId14"/>
    <p:sldId id="271" r:id="rId15"/>
    <p:sldId id="274" r:id="rId16"/>
    <p:sldId id="272" r:id="rId17"/>
    <p:sldId id="262" r:id="rId18"/>
    <p:sldId id="275" r:id="rId19"/>
    <p:sldId id="280" r:id="rId20"/>
    <p:sldId id="281" r:id="rId21"/>
    <p:sldId id="282" r:id="rId22"/>
    <p:sldId id="276" r:id="rId23"/>
    <p:sldId id="283"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1" d="100"/>
          <a:sy n="71" d="100"/>
        </p:scale>
        <p:origin x="-120" y="-5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740A86-1E14-4D93-91AB-26D240A17BE2}"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18C0D061-40AA-4962-B1FD-F5D3C98A79B2}">
      <dgm:prSet phldrT="[Text]"/>
      <dgm:spPr/>
      <dgm:t>
        <a:bodyPr/>
        <a:lstStyle/>
        <a:p>
          <a:r>
            <a:rPr lang="en-US" dirty="0" smtClean="0"/>
            <a:t>Full-Service Demand</a:t>
          </a:r>
          <a:endParaRPr lang="en-US" dirty="0"/>
        </a:p>
      </dgm:t>
    </dgm:pt>
    <dgm:pt modelId="{8D6C290F-4A02-484D-8F5B-BDB7A8C11210}" type="parTrans" cxnId="{C10FF515-11D0-42BF-B2E6-EECF05C7AA52}">
      <dgm:prSet/>
      <dgm:spPr/>
      <dgm:t>
        <a:bodyPr/>
        <a:lstStyle/>
        <a:p>
          <a:endParaRPr lang="en-US"/>
        </a:p>
      </dgm:t>
    </dgm:pt>
    <dgm:pt modelId="{503D40B9-1510-44EA-A353-ECCC9D3859DE}" type="sibTrans" cxnId="{C10FF515-11D0-42BF-B2E6-EECF05C7AA52}">
      <dgm:prSet/>
      <dgm:spPr/>
      <dgm:t>
        <a:bodyPr/>
        <a:lstStyle/>
        <a:p>
          <a:endParaRPr lang="en-US"/>
        </a:p>
      </dgm:t>
    </dgm:pt>
    <dgm:pt modelId="{3ECF1F59-0DF3-4227-8960-B7CCC56E97A7}">
      <dgm:prSet phldrT="[Text]"/>
      <dgm:spPr/>
      <dgm:t>
        <a:bodyPr/>
        <a:lstStyle/>
        <a:p>
          <a:r>
            <a:rPr lang="en-US" dirty="0" smtClean="0"/>
            <a:t>Demand without mandatory rationing or other short-term restrictions, but reflective of Demand-Reducing Measures</a:t>
          </a:r>
          <a:endParaRPr lang="en-US" dirty="0"/>
        </a:p>
      </dgm:t>
    </dgm:pt>
    <dgm:pt modelId="{BA37F0E5-C31E-41D6-BF68-4C3861ECB81C}" type="parTrans" cxnId="{6174701D-EEB8-47DE-A7EB-86668518660A}">
      <dgm:prSet/>
      <dgm:spPr/>
      <dgm:t>
        <a:bodyPr/>
        <a:lstStyle/>
        <a:p>
          <a:endParaRPr lang="en-US"/>
        </a:p>
      </dgm:t>
    </dgm:pt>
    <dgm:pt modelId="{59019D4C-4C4A-4C1F-B6F3-47E15EAC1865}" type="sibTrans" cxnId="{6174701D-EEB8-47DE-A7EB-86668518660A}">
      <dgm:prSet/>
      <dgm:spPr/>
      <dgm:t>
        <a:bodyPr/>
        <a:lstStyle/>
        <a:p>
          <a:endParaRPr lang="en-US"/>
        </a:p>
      </dgm:t>
    </dgm:pt>
    <dgm:pt modelId="{1F326B04-46F4-4C2D-84DE-EBD542BF1C4B}">
      <dgm:prSet phldrT="[Text]"/>
      <dgm:spPr/>
      <dgm:t>
        <a:bodyPr/>
        <a:lstStyle/>
        <a:p>
          <a:r>
            <a:rPr lang="en-US" dirty="0" smtClean="0"/>
            <a:t>Demand-Reducing Measure</a:t>
          </a:r>
          <a:endParaRPr lang="en-US" dirty="0"/>
        </a:p>
      </dgm:t>
    </dgm:pt>
    <dgm:pt modelId="{758CAE54-3910-4C34-9C7E-2544A40D4726}" type="parTrans" cxnId="{E4A15C88-0CF8-44ED-B81A-E102F0F23CEE}">
      <dgm:prSet/>
      <dgm:spPr/>
      <dgm:t>
        <a:bodyPr/>
        <a:lstStyle/>
        <a:p>
          <a:endParaRPr lang="en-US"/>
        </a:p>
      </dgm:t>
    </dgm:pt>
    <dgm:pt modelId="{99C5EB0A-0897-4678-B06B-4A89FBA0ECE0}" type="sibTrans" cxnId="{E4A15C88-0CF8-44ED-B81A-E102F0F23CEE}">
      <dgm:prSet/>
      <dgm:spPr/>
      <dgm:t>
        <a:bodyPr/>
        <a:lstStyle/>
        <a:p>
          <a:endParaRPr lang="en-US"/>
        </a:p>
      </dgm:t>
    </dgm:pt>
    <dgm:pt modelId="{7EC3796B-CBF3-4C8A-861F-64B9116D6F29}">
      <dgm:prSet phldrT="[Text]"/>
      <dgm:spPr/>
      <dgm:t>
        <a:bodyPr/>
        <a:lstStyle/>
        <a:p>
          <a:r>
            <a:rPr lang="en-US" dirty="0" smtClean="0"/>
            <a:t>Any long-term measure intended to reduce consumer demand for potable or non-potable water</a:t>
          </a:r>
          <a:endParaRPr lang="en-US" dirty="0"/>
        </a:p>
      </dgm:t>
    </dgm:pt>
    <dgm:pt modelId="{81780BB1-43EA-4C69-BBDF-FD8C84B0EFB0}" type="parTrans" cxnId="{AE0E9BEA-5761-4E37-86E7-D2D0068A2C67}">
      <dgm:prSet/>
      <dgm:spPr/>
      <dgm:t>
        <a:bodyPr/>
        <a:lstStyle/>
        <a:p>
          <a:endParaRPr lang="en-US"/>
        </a:p>
      </dgm:t>
    </dgm:pt>
    <dgm:pt modelId="{95676466-DD98-49D1-94E9-B1E14D9AB2C9}" type="sibTrans" cxnId="{AE0E9BEA-5761-4E37-86E7-D2D0068A2C67}">
      <dgm:prSet/>
      <dgm:spPr/>
      <dgm:t>
        <a:bodyPr/>
        <a:lstStyle/>
        <a:p>
          <a:endParaRPr lang="en-US"/>
        </a:p>
      </dgm:t>
    </dgm:pt>
    <dgm:pt modelId="{86990E38-85A1-4620-AF48-C84B7C2DD790}">
      <dgm:prSet phldrT="[Text]"/>
      <dgm:spPr/>
      <dgm:t>
        <a:bodyPr/>
        <a:lstStyle/>
        <a:p>
          <a:r>
            <a:rPr lang="en-US" dirty="0" smtClean="0"/>
            <a:t>Available Supply</a:t>
          </a:r>
          <a:endParaRPr lang="en-US" dirty="0"/>
        </a:p>
      </dgm:t>
    </dgm:pt>
    <dgm:pt modelId="{96813062-54A7-4E1B-A1D8-AE2863067020}" type="parTrans" cxnId="{FCEAACED-C632-45B9-83BF-BDDEF37484A5}">
      <dgm:prSet/>
      <dgm:spPr/>
      <dgm:t>
        <a:bodyPr/>
        <a:lstStyle/>
        <a:p>
          <a:endParaRPr lang="en-US"/>
        </a:p>
      </dgm:t>
    </dgm:pt>
    <dgm:pt modelId="{D6184CB9-E989-4D91-82E2-CCDBFF0F8C50}" type="sibTrans" cxnId="{FCEAACED-C632-45B9-83BF-BDDEF37484A5}">
      <dgm:prSet/>
      <dgm:spPr/>
      <dgm:t>
        <a:bodyPr/>
        <a:lstStyle/>
        <a:p>
          <a:endParaRPr lang="en-US"/>
        </a:p>
      </dgm:t>
    </dgm:pt>
    <dgm:pt modelId="{CA2921D2-17DD-4EE3-8378-0EB1F1E77771}">
      <dgm:prSet phldrT="[Text]"/>
      <dgm:spPr/>
      <dgm:t>
        <a:bodyPr/>
        <a:lstStyle/>
        <a:p>
          <a:r>
            <a:rPr lang="en-US" dirty="0" smtClean="0"/>
            <a:t>Total volume of water expected to be available in a particular period for uses from statewide, regional, or local sources</a:t>
          </a:r>
          <a:endParaRPr lang="en-US" dirty="0"/>
        </a:p>
      </dgm:t>
    </dgm:pt>
    <dgm:pt modelId="{287D0FCA-E6E5-49C4-A715-F6F79FC75AB9}" type="parTrans" cxnId="{13EFEBFF-A326-43A6-8574-11C0DBA97706}">
      <dgm:prSet/>
      <dgm:spPr/>
      <dgm:t>
        <a:bodyPr/>
        <a:lstStyle/>
        <a:p>
          <a:endParaRPr lang="en-US"/>
        </a:p>
      </dgm:t>
    </dgm:pt>
    <dgm:pt modelId="{14C58487-3883-45D1-B3D9-F82DFF6E6904}" type="sibTrans" cxnId="{13EFEBFF-A326-43A6-8574-11C0DBA97706}">
      <dgm:prSet/>
      <dgm:spPr/>
      <dgm:t>
        <a:bodyPr/>
        <a:lstStyle/>
        <a:p>
          <a:endParaRPr lang="en-US"/>
        </a:p>
      </dgm:t>
    </dgm:pt>
    <dgm:pt modelId="{87E54EEE-150F-4F42-8A88-C73FE5EB2473}">
      <dgm:prSet phldrT="[Text]"/>
      <dgm:spPr/>
      <dgm:t>
        <a:bodyPr/>
        <a:lstStyle/>
        <a:p>
          <a:r>
            <a:rPr lang="en-US" dirty="0" smtClean="0"/>
            <a:t>Water Supply Reliability</a:t>
          </a:r>
          <a:endParaRPr lang="en-US" dirty="0"/>
        </a:p>
      </dgm:t>
    </dgm:pt>
    <dgm:pt modelId="{FB871DAA-D53A-4046-94B4-F10EF98ABBFC}" type="parTrans" cxnId="{D0EA82E9-31C6-4CEB-B3BC-4C4CEC008D2B}">
      <dgm:prSet/>
      <dgm:spPr/>
      <dgm:t>
        <a:bodyPr/>
        <a:lstStyle/>
        <a:p>
          <a:endParaRPr lang="en-US"/>
        </a:p>
      </dgm:t>
    </dgm:pt>
    <dgm:pt modelId="{EEF4A0C6-1CB2-4131-A789-BBA5A84E867B}" type="sibTrans" cxnId="{D0EA82E9-31C6-4CEB-B3BC-4C4CEC008D2B}">
      <dgm:prSet/>
      <dgm:spPr/>
      <dgm:t>
        <a:bodyPr/>
        <a:lstStyle/>
        <a:p>
          <a:endParaRPr lang="en-US"/>
        </a:p>
      </dgm:t>
    </dgm:pt>
    <dgm:pt modelId="{F110F24D-260F-49A7-A965-D91AFB8C6C84}">
      <dgm:prSet phldrT="[Text]"/>
      <dgm:spPr/>
      <dgm:t>
        <a:bodyPr/>
        <a:lstStyle/>
        <a:p>
          <a:r>
            <a:rPr lang="en-US" dirty="0" smtClean="0"/>
            <a:t>The degree to which water consumers receive their Full-Service Demand, after accounting for Demand Reducing Measures, within acceptable quality and service standards</a:t>
          </a:r>
          <a:endParaRPr lang="en-US" dirty="0"/>
        </a:p>
      </dgm:t>
    </dgm:pt>
    <dgm:pt modelId="{1E399B77-FC8B-4DC1-9808-39F26B206675}" type="parTrans" cxnId="{AEB45A2E-9405-4804-9DA6-D71A5A143B57}">
      <dgm:prSet/>
      <dgm:spPr/>
      <dgm:t>
        <a:bodyPr/>
        <a:lstStyle/>
        <a:p>
          <a:endParaRPr lang="en-US"/>
        </a:p>
      </dgm:t>
    </dgm:pt>
    <dgm:pt modelId="{EA9FFD0A-A28C-48C3-9822-CAC7414E5A52}" type="sibTrans" cxnId="{AEB45A2E-9405-4804-9DA6-D71A5A143B57}">
      <dgm:prSet/>
      <dgm:spPr/>
      <dgm:t>
        <a:bodyPr/>
        <a:lstStyle/>
        <a:p>
          <a:endParaRPr lang="en-US"/>
        </a:p>
      </dgm:t>
    </dgm:pt>
    <dgm:pt modelId="{8ED8BEEC-8058-4213-ADFB-7ED9C862A08D}" type="pres">
      <dgm:prSet presAssocID="{B6740A86-1E14-4D93-91AB-26D240A17BE2}" presName="Name0" presStyleCnt="0">
        <dgm:presLayoutVars>
          <dgm:dir/>
          <dgm:animLvl val="lvl"/>
          <dgm:resizeHandles val="exact"/>
        </dgm:presLayoutVars>
      </dgm:prSet>
      <dgm:spPr/>
      <dgm:t>
        <a:bodyPr/>
        <a:lstStyle/>
        <a:p>
          <a:endParaRPr lang="en-US"/>
        </a:p>
      </dgm:t>
    </dgm:pt>
    <dgm:pt modelId="{A2777766-5853-4EC7-B70E-8B2A7EB0FEA4}" type="pres">
      <dgm:prSet presAssocID="{18C0D061-40AA-4962-B1FD-F5D3C98A79B2}" presName="linNode" presStyleCnt="0"/>
      <dgm:spPr/>
    </dgm:pt>
    <dgm:pt modelId="{DBD01F57-5C59-45EF-BFC0-8D52FE51DF0F}" type="pres">
      <dgm:prSet presAssocID="{18C0D061-40AA-4962-B1FD-F5D3C98A79B2}" presName="parTx" presStyleLbl="revTx" presStyleIdx="0" presStyleCnt="4">
        <dgm:presLayoutVars>
          <dgm:chMax val="1"/>
          <dgm:bulletEnabled val="1"/>
        </dgm:presLayoutVars>
      </dgm:prSet>
      <dgm:spPr/>
      <dgm:t>
        <a:bodyPr/>
        <a:lstStyle/>
        <a:p>
          <a:endParaRPr lang="en-US"/>
        </a:p>
      </dgm:t>
    </dgm:pt>
    <dgm:pt modelId="{A22676FE-78E0-4152-AE32-95ED27D9D692}" type="pres">
      <dgm:prSet presAssocID="{18C0D061-40AA-4962-B1FD-F5D3C98A79B2}" presName="bracket" presStyleLbl="parChTrans1D1" presStyleIdx="0" presStyleCnt="4"/>
      <dgm:spPr/>
    </dgm:pt>
    <dgm:pt modelId="{EDBB1342-2CF0-432B-AD50-D9480677F035}" type="pres">
      <dgm:prSet presAssocID="{18C0D061-40AA-4962-B1FD-F5D3C98A79B2}" presName="spH" presStyleCnt="0"/>
      <dgm:spPr/>
    </dgm:pt>
    <dgm:pt modelId="{A56977DA-226E-459D-9188-F34B793DC884}" type="pres">
      <dgm:prSet presAssocID="{18C0D061-40AA-4962-B1FD-F5D3C98A79B2}" presName="desTx" presStyleLbl="node1" presStyleIdx="0" presStyleCnt="4">
        <dgm:presLayoutVars>
          <dgm:bulletEnabled val="1"/>
        </dgm:presLayoutVars>
      </dgm:prSet>
      <dgm:spPr/>
      <dgm:t>
        <a:bodyPr/>
        <a:lstStyle/>
        <a:p>
          <a:endParaRPr lang="en-US"/>
        </a:p>
      </dgm:t>
    </dgm:pt>
    <dgm:pt modelId="{DDEFC1BD-3452-4BFD-A0D6-96EC681AC195}" type="pres">
      <dgm:prSet presAssocID="{503D40B9-1510-44EA-A353-ECCC9D3859DE}" presName="spV" presStyleCnt="0"/>
      <dgm:spPr/>
    </dgm:pt>
    <dgm:pt modelId="{E2C7CF36-F504-4414-9EAD-EEE9385264BB}" type="pres">
      <dgm:prSet presAssocID="{1F326B04-46F4-4C2D-84DE-EBD542BF1C4B}" presName="linNode" presStyleCnt="0"/>
      <dgm:spPr/>
    </dgm:pt>
    <dgm:pt modelId="{C169A8F0-0AAC-4C47-A6DE-9ACDA081C1C0}" type="pres">
      <dgm:prSet presAssocID="{1F326B04-46F4-4C2D-84DE-EBD542BF1C4B}" presName="parTx" presStyleLbl="revTx" presStyleIdx="1" presStyleCnt="4">
        <dgm:presLayoutVars>
          <dgm:chMax val="1"/>
          <dgm:bulletEnabled val="1"/>
        </dgm:presLayoutVars>
      </dgm:prSet>
      <dgm:spPr/>
      <dgm:t>
        <a:bodyPr/>
        <a:lstStyle/>
        <a:p>
          <a:endParaRPr lang="en-US"/>
        </a:p>
      </dgm:t>
    </dgm:pt>
    <dgm:pt modelId="{057E3FA6-23E8-4E56-9C6D-B80E9A77B46F}" type="pres">
      <dgm:prSet presAssocID="{1F326B04-46F4-4C2D-84DE-EBD542BF1C4B}" presName="bracket" presStyleLbl="parChTrans1D1" presStyleIdx="1" presStyleCnt="4"/>
      <dgm:spPr/>
    </dgm:pt>
    <dgm:pt modelId="{28F954E8-97E9-4E1C-B03B-D97E1D2A9EE0}" type="pres">
      <dgm:prSet presAssocID="{1F326B04-46F4-4C2D-84DE-EBD542BF1C4B}" presName="spH" presStyleCnt="0"/>
      <dgm:spPr/>
    </dgm:pt>
    <dgm:pt modelId="{440638FD-770E-46E5-A849-E87C28F10382}" type="pres">
      <dgm:prSet presAssocID="{1F326B04-46F4-4C2D-84DE-EBD542BF1C4B}" presName="desTx" presStyleLbl="node1" presStyleIdx="1" presStyleCnt="4">
        <dgm:presLayoutVars>
          <dgm:bulletEnabled val="1"/>
        </dgm:presLayoutVars>
      </dgm:prSet>
      <dgm:spPr/>
      <dgm:t>
        <a:bodyPr/>
        <a:lstStyle/>
        <a:p>
          <a:endParaRPr lang="en-US"/>
        </a:p>
      </dgm:t>
    </dgm:pt>
    <dgm:pt modelId="{1B44F2B3-247F-4331-B63E-24484059AD39}" type="pres">
      <dgm:prSet presAssocID="{99C5EB0A-0897-4678-B06B-4A89FBA0ECE0}" presName="spV" presStyleCnt="0"/>
      <dgm:spPr/>
    </dgm:pt>
    <dgm:pt modelId="{131CE8C2-C7F0-423F-8544-D8588A2C0475}" type="pres">
      <dgm:prSet presAssocID="{86990E38-85A1-4620-AF48-C84B7C2DD790}" presName="linNode" presStyleCnt="0"/>
      <dgm:spPr/>
    </dgm:pt>
    <dgm:pt modelId="{ECFC4D3D-2207-441C-A9F8-2397D8AF404B}" type="pres">
      <dgm:prSet presAssocID="{86990E38-85A1-4620-AF48-C84B7C2DD790}" presName="parTx" presStyleLbl="revTx" presStyleIdx="2" presStyleCnt="4">
        <dgm:presLayoutVars>
          <dgm:chMax val="1"/>
          <dgm:bulletEnabled val="1"/>
        </dgm:presLayoutVars>
      </dgm:prSet>
      <dgm:spPr/>
      <dgm:t>
        <a:bodyPr/>
        <a:lstStyle/>
        <a:p>
          <a:endParaRPr lang="en-US"/>
        </a:p>
      </dgm:t>
    </dgm:pt>
    <dgm:pt modelId="{4F4B808B-E965-4E60-B1B7-1C8FBC62D3EA}" type="pres">
      <dgm:prSet presAssocID="{86990E38-85A1-4620-AF48-C84B7C2DD790}" presName="bracket" presStyleLbl="parChTrans1D1" presStyleIdx="2" presStyleCnt="4"/>
      <dgm:spPr/>
    </dgm:pt>
    <dgm:pt modelId="{4A333A97-CF92-4293-BF71-D4C84514DF35}" type="pres">
      <dgm:prSet presAssocID="{86990E38-85A1-4620-AF48-C84B7C2DD790}" presName="spH" presStyleCnt="0"/>
      <dgm:spPr/>
    </dgm:pt>
    <dgm:pt modelId="{7D85035D-E058-4AB6-B805-DCB1BAE4F677}" type="pres">
      <dgm:prSet presAssocID="{86990E38-85A1-4620-AF48-C84B7C2DD790}" presName="desTx" presStyleLbl="node1" presStyleIdx="2" presStyleCnt="4">
        <dgm:presLayoutVars>
          <dgm:bulletEnabled val="1"/>
        </dgm:presLayoutVars>
      </dgm:prSet>
      <dgm:spPr/>
      <dgm:t>
        <a:bodyPr/>
        <a:lstStyle/>
        <a:p>
          <a:endParaRPr lang="en-US"/>
        </a:p>
      </dgm:t>
    </dgm:pt>
    <dgm:pt modelId="{1AA93109-237E-4151-8C9B-032BB08D4306}" type="pres">
      <dgm:prSet presAssocID="{D6184CB9-E989-4D91-82E2-CCDBFF0F8C50}" presName="spV" presStyleCnt="0"/>
      <dgm:spPr/>
    </dgm:pt>
    <dgm:pt modelId="{0FAA175A-CA09-401E-9756-EC62990901B3}" type="pres">
      <dgm:prSet presAssocID="{87E54EEE-150F-4F42-8A88-C73FE5EB2473}" presName="linNode" presStyleCnt="0"/>
      <dgm:spPr/>
    </dgm:pt>
    <dgm:pt modelId="{739BB391-5324-478C-8F1A-E1770E3738AD}" type="pres">
      <dgm:prSet presAssocID="{87E54EEE-150F-4F42-8A88-C73FE5EB2473}" presName="parTx" presStyleLbl="revTx" presStyleIdx="3" presStyleCnt="4">
        <dgm:presLayoutVars>
          <dgm:chMax val="1"/>
          <dgm:bulletEnabled val="1"/>
        </dgm:presLayoutVars>
      </dgm:prSet>
      <dgm:spPr/>
      <dgm:t>
        <a:bodyPr/>
        <a:lstStyle/>
        <a:p>
          <a:endParaRPr lang="en-US"/>
        </a:p>
      </dgm:t>
    </dgm:pt>
    <dgm:pt modelId="{3C23D287-7765-429F-A46F-5B1C6BA636F7}" type="pres">
      <dgm:prSet presAssocID="{87E54EEE-150F-4F42-8A88-C73FE5EB2473}" presName="bracket" presStyleLbl="parChTrans1D1" presStyleIdx="3" presStyleCnt="4"/>
      <dgm:spPr/>
    </dgm:pt>
    <dgm:pt modelId="{D5CEEB20-4E84-4D06-876D-817A2589EF57}" type="pres">
      <dgm:prSet presAssocID="{87E54EEE-150F-4F42-8A88-C73FE5EB2473}" presName="spH" presStyleCnt="0"/>
      <dgm:spPr/>
    </dgm:pt>
    <dgm:pt modelId="{3FD45D6D-9251-4E4A-8A4C-5AF1B5F02CFF}" type="pres">
      <dgm:prSet presAssocID="{87E54EEE-150F-4F42-8A88-C73FE5EB2473}" presName="desTx" presStyleLbl="node1" presStyleIdx="3" presStyleCnt="4">
        <dgm:presLayoutVars>
          <dgm:bulletEnabled val="1"/>
        </dgm:presLayoutVars>
      </dgm:prSet>
      <dgm:spPr/>
      <dgm:t>
        <a:bodyPr/>
        <a:lstStyle/>
        <a:p>
          <a:endParaRPr lang="en-US"/>
        </a:p>
      </dgm:t>
    </dgm:pt>
  </dgm:ptLst>
  <dgm:cxnLst>
    <dgm:cxn modelId="{C10FF515-11D0-42BF-B2E6-EECF05C7AA52}" srcId="{B6740A86-1E14-4D93-91AB-26D240A17BE2}" destId="{18C0D061-40AA-4962-B1FD-F5D3C98A79B2}" srcOrd="0" destOrd="0" parTransId="{8D6C290F-4A02-484D-8F5B-BDB7A8C11210}" sibTransId="{503D40B9-1510-44EA-A353-ECCC9D3859DE}"/>
    <dgm:cxn modelId="{AE0E9BEA-5761-4E37-86E7-D2D0068A2C67}" srcId="{1F326B04-46F4-4C2D-84DE-EBD542BF1C4B}" destId="{7EC3796B-CBF3-4C8A-861F-64B9116D6F29}" srcOrd="0" destOrd="0" parTransId="{81780BB1-43EA-4C69-BBDF-FD8C84B0EFB0}" sibTransId="{95676466-DD98-49D1-94E9-B1E14D9AB2C9}"/>
    <dgm:cxn modelId="{ACAEA827-A322-4BAB-86B1-164C1CB915FF}" type="presOf" srcId="{CA2921D2-17DD-4EE3-8378-0EB1F1E77771}" destId="{7D85035D-E058-4AB6-B805-DCB1BAE4F677}" srcOrd="0" destOrd="0" presId="urn:diagrams.loki3.com/BracketList"/>
    <dgm:cxn modelId="{CC813118-EF7B-4C0C-B7C0-B02977E39DF7}" type="presOf" srcId="{7EC3796B-CBF3-4C8A-861F-64B9116D6F29}" destId="{440638FD-770E-46E5-A849-E87C28F10382}" srcOrd="0" destOrd="0" presId="urn:diagrams.loki3.com/BracketList"/>
    <dgm:cxn modelId="{AEB45A2E-9405-4804-9DA6-D71A5A143B57}" srcId="{87E54EEE-150F-4F42-8A88-C73FE5EB2473}" destId="{F110F24D-260F-49A7-A965-D91AFB8C6C84}" srcOrd="0" destOrd="0" parTransId="{1E399B77-FC8B-4DC1-9808-39F26B206675}" sibTransId="{EA9FFD0A-A28C-48C3-9822-CAC7414E5A52}"/>
    <dgm:cxn modelId="{3D261675-A83F-4FCE-80ED-8F6748464580}" type="presOf" srcId="{3ECF1F59-0DF3-4227-8960-B7CCC56E97A7}" destId="{A56977DA-226E-459D-9188-F34B793DC884}" srcOrd="0" destOrd="0" presId="urn:diagrams.loki3.com/BracketList"/>
    <dgm:cxn modelId="{6174701D-EEB8-47DE-A7EB-86668518660A}" srcId="{18C0D061-40AA-4962-B1FD-F5D3C98A79B2}" destId="{3ECF1F59-0DF3-4227-8960-B7CCC56E97A7}" srcOrd="0" destOrd="0" parTransId="{BA37F0E5-C31E-41D6-BF68-4C3861ECB81C}" sibTransId="{59019D4C-4C4A-4C1F-B6F3-47E15EAC1865}"/>
    <dgm:cxn modelId="{440D1E0A-D6EC-462A-A35B-029A7668F83A}" type="presOf" srcId="{F110F24D-260F-49A7-A965-D91AFB8C6C84}" destId="{3FD45D6D-9251-4E4A-8A4C-5AF1B5F02CFF}" srcOrd="0" destOrd="0" presId="urn:diagrams.loki3.com/BracketList"/>
    <dgm:cxn modelId="{FCEAACED-C632-45B9-83BF-BDDEF37484A5}" srcId="{B6740A86-1E14-4D93-91AB-26D240A17BE2}" destId="{86990E38-85A1-4620-AF48-C84B7C2DD790}" srcOrd="2" destOrd="0" parTransId="{96813062-54A7-4E1B-A1D8-AE2863067020}" sibTransId="{D6184CB9-E989-4D91-82E2-CCDBFF0F8C50}"/>
    <dgm:cxn modelId="{C69FEE56-5A8C-424F-9F40-528CC8757F96}" type="presOf" srcId="{18C0D061-40AA-4962-B1FD-F5D3C98A79B2}" destId="{DBD01F57-5C59-45EF-BFC0-8D52FE51DF0F}" srcOrd="0" destOrd="0" presId="urn:diagrams.loki3.com/BracketList"/>
    <dgm:cxn modelId="{FD312CB1-17AD-462E-8E66-51ED1C583C25}" type="presOf" srcId="{86990E38-85A1-4620-AF48-C84B7C2DD790}" destId="{ECFC4D3D-2207-441C-A9F8-2397D8AF404B}" srcOrd="0" destOrd="0" presId="urn:diagrams.loki3.com/BracketList"/>
    <dgm:cxn modelId="{13EFEBFF-A326-43A6-8574-11C0DBA97706}" srcId="{86990E38-85A1-4620-AF48-C84B7C2DD790}" destId="{CA2921D2-17DD-4EE3-8378-0EB1F1E77771}" srcOrd="0" destOrd="0" parTransId="{287D0FCA-E6E5-49C4-A715-F6F79FC75AB9}" sibTransId="{14C58487-3883-45D1-B3D9-F82DFF6E6904}"/>
    <dgm:cxn modelId="{2E8F7564-152F-4960-B290-BD23B045720B}" type="presOf" srcId="{1F326B04-46F4-4C2D-84DE-EBD542BF1C4B}" destId="{C169A8F0-0AAC-4C47-A6DE-9ACDA081C1C0}" srcOrd="0" destOrd="0" presId="urn:diagrams.loki3.com/BracketList"/>
    <dgm:cxn modelId="{9A8B2AFF-92A2-4805-9A08-BEC8CAD72C3F}" type="presOf" srcId="{B6740A86-1E14-4D93-91AB-26D240A17BE2}" destId="{8ED8BEEC-8058-4213-ADFB-7ED9C862A08D}" srcOrd="0" destOrd="0" presId="urn:diagrams.loki3.com/BracketList"/>
    <dgm:cxn modelId="{5A9C3E9C-EF85-4E5A-962E-A3E663E5A5D3}" type="presOf" srcId="{87E54EEE-150F-4F42-8A88-C73FE5EB2473}" destId="{739BB391-5324-478C-8F1A-E1770E3738AD}" srcOrd="0" destOrd="0" presId="urn:diagrams.loki3.com/BracketList"/>
    <dgm:cxn modelId="{E4A15C88-0CF8-44ED-B81A-E102F0F23CEE}" srcId="{B6740A86-1E14-4D93-91AB-26D240A17BE2}" destId="{1F326B04-46F4-4C2D-84DE-EBD542BF1C4B}" srcOrd="1" destOrd="0" parTransId="{758CAE54-3910-4C34-9C7E-2544A40D4726}" sibTransId="{99C5EB0A-0897-4678-B06B-4A89FBA0ECE0}"/>
    <dgm:cxn modelId="{D0EA82E9-31C6-4CEB-B3BC-4C4CEC008D2B}" srcId="{B6740A86-1E14-4D93-91AB-26D240A17BE2}" destId="{87E54EEE-150F-4F42-8A88-C73FE5EB2473}" srcOrd="3" destOrd="0" parTransId="{FB871DAA-D53A-4046-94B4-F10EF98ABBFC}" sibTransId="{EEF4A0C6-1CB2-4131-A789-BBA5A84E867B}"/>
    <dgm:cxn modelId="{8C6460B3-B693-4347-A67C-D9B7D6EBC776}" type="presParOf" srcId="{8ED8BEEC-8058-4213-ADFB-7ED9C862A08D}" destId="{A2777766-5853-4EC7-B70E-8B2A7EB0FEA4}" srcOrd="0" destOrd="0" presId="urn:diagrams.loki3.com/BracketList"/>
    <dgm:cxn modelId="{4C0C3F2D-A1DE-4B8E-A63C-B7999B8EA41A}" type="presParOf" srcId="{A2777766-5853-4EC7-B70E-8B2A7EB0FEA4}" destId="{DBD01F57-5C59-45EF-BFC0-8D52FE51DF0F}" srcOrd="0" destOrd="0" presId="urn:diagrams.loki3.com/BracketList"/>
    <dgm:cxn modelId="{FBCBB07E-4033-40F3-9EA2-7ADE88F1BE84}" type="presParOf" srcId="{A2777766-5853-4EC7-B70E-8B2A7EB0FEA4}" destId="{A22676FE-78E0-4152-AE32-95ED27D9D692}" srcOrd="1" destOrd="0" presId="urn:diagrams.loki3.com/BracketList"/>
    <dgm:cxn modelId="{DD12FFAC-13EE-4051-807F-9617FEFDC28B}" type="presParOf" srcId="{A2777766-5853-4EC7-B70E-8B2A7EB0FEA4}" destId="{EDBB1342-2CF0-432B-AD50-D9480677F035}" srcOrd="2" destOrd="0" presId="urn:diagrams.loki3.com/BracketList"/>
    <dgm:cxn modelId="{B8A33F8A-1C80-4BF2-9FD4-5C426EBEC735}" type="presParOf" srcId="{A2777766-5853-4EC7-B70E-8B2A7EB0FEA4}" destId="{A56977DA-226E-459D-9188-F34B793DC884}" srcOrd="3" destOrd="0" presId="urn:diagrams.loki3.com/BracketList"/>
    <dgm:cxn modelId="{6D105F93-D07C-41BF-AF5B-CB46AD701DFD}" type="presParOf" srcId="{8ED8BEEC-8058-4213-ADFB-7ED9C862A08D}" destId="{DDEFC1BD-3452-4BFD-A0D6-96EC681AC195}" srcOrd="1" destOrd="0" presId="urn:diagrams.loki3.com/BracketList"/>
    <dgm:cxn modelId="{EB10D055-4B33-4049-AAD6-7875571D9817}" type="presParOf" srcId="{8ED8BEEC-8058-4213-ADFB-7ED9C862A08D}" destId="{E2C7CF36-F504-4414-9EAD-EEE9385264BB}" srcOrd="2" destOrd="0" presId="urn:diagrams.loki3.com/BracketList"/>
    <dgm:cxn modelId="{D6C92081-7B78-4CDF-8A1A-D7B55642EFB1}" type="presParOf" srcId="{E2C7CF36-F504-4414-9EAD-EEE9385264BB}" destId="{C169A8F0-0AAC-4C47-A6DE-9ACDA081C1C0}" srcOrd="0" destOrd="0" presId="urn:diagrams.loki3.com/BracketList"/>
    <dgm:cxn modelId="{4AFC99AE-3C98-4433-88DA-23060ECFF2EF}" type="presParOf" srcId="{E2C7CF36-F504-4414-9EAD-EEE9385264BB}" destId="{057E3FA6-23E8-4E56-9C6D-B80E9A77B46F}" srcOrd="1" destOrd="0" presId="urn:diagrams.loki3.com/BracketList"/>
    <dgm:cxn modelId="{9FC3FFA1-F0A2-4A52-A941-A9DE19243F60}" type="presParOf" srcId="{E2C7CF36-F504-4414-9EAD-EEE9385264BB}" destId="{28F954E8-97E9-4E1C-B03B-D97E1D2A9EE0}" srcOrd="2" destOrd="0" presId="urn:diagrams.loki3.com/BracketList"/>
    <dgm:cxn modelId="{DC6F452B-B5CD-4FDF-AF18-0CCF30A6DEAF}" type="presParOf" srcId="{E2C7CF36-F504-4414-9EAD-EEE9385264BB}" destId="{440638FD-770E-46E5-A849-E87C28F10382}" srcOrd="3" destOrd="0" presId="urn:diagrams.loki3.com/BracketList"/>
    <dgm:cxn modelId="{CD35763E-AF1F-43A4-9D3E-145E8212F698}" type="presParOf" srcId="{8ED8BEEC-8058-4213-ADFB-7ED9C862A08D}" destId="{1B44F2B3-247F-4331-B63E-24484059AD39}" srcOrd="3" destOrd="0" presId="urn:diagrams.loki3.com/BracketList"/>
    <dgm:cxn modelId="{6D091062-A766-450A-AB29-9F54FD82BCB3}" type="presParOf" srcId="{8ED8BEEC-8058-4213-ADFB-7ED9C862A08D}" destId="{131CE8C2-C7F0-423F-8544-D8588A2C0475}" srcOrd="4" destOrd="0" presId="urn:diagrams.loki3.com/BracketList"/>
    <dgm:cxn modelId="{4A97E097-A63B-4EF8-9C85-F48A20C155C9}" type="presParOf" srcId="{131CE8C2-C7F0-423F-8544-D8588A2C0475}" destId="{ECFC4D3D-2207-441C-A9F8-2397D8AF404B}" srcOrd="0" destOrd="0" presId="urn:diagrams.loki3.com/BracketList"/>
    <dgm:cxn modelId="{87A1D345-484E-4BF4-90F2-29B6F3EB5E4C}" type="presParOf" srcId="{131CE8C2-C7F0-423F-8544-D8588A2C0475}" destId="{4F4B808B-E965-4E60-B1B7-1C8FBC62D3EA}" srcOrd="1" destOrd="0" presId="urn:diagrams.loki3.com/BracketList"/>
    <dgm:cxn modelId="{55A934FF-7ED1-427B-9925-7A72399F80E5}" type="presParOf" srcId="{131CE8C2-C7F0-423F-8544-D8588A2C0475}" destId="{4A333A97-CF92-4293-BF71-D4C84514DF35}" srcOrd="2" destOrd="0" presId="urn:diagrams.loki3.com/BracketList"/>
    <dgm:cxn modelId="{3E90797B-871A-47F1-B9F0-B01CC2233D1F}" type="presParOf" srcId="{131CE8C2-C7F0-423F-8544-D8588A2C0475}" destId="{7D85035D-E058-4AB6-B805-DCB1BAE4F677}" srcOrd="3" destOrd="0" presId="urn:diagrams.loki3.com/BracketList"/>
    <dgm:cxn modelId="{F26FF97E-16C6-406B-8A7B-8EDFD490BBF4}" type="presParOf" srcId="{8ED8BEEC-8058-4213-ADFB-7ED9C862A08D}" destId="{1AA93109-237E-4151-8C9B-032BB08D4306}" srcOrd="5" destOrd="0" presId="urn:diagrams.loki3.com/BracketList"/>
    <dgm:cxn modelId="{3D310EEF-C017-45BE-968E-DC88CC64C7D8}" type="presParOf" srcId="{8ED8BEEC-8058-4213-ADFB-7ED9C862A08D}" destId="{0FAA175A-CA09-401E-9756-EC62990901B3}" srcOrd="6" destOrd="0" presId="urn:diagrams.loki3.com/BracketList"/>
    <dgm:cxn modelId="{684725EA-1E90-44C6-96A4-C86BD57C7D55}" type="presParOf" srcId="{0FAA175A-CA09-401E-9756-EC62990901B3}" destId="{739BB391-5324-478C-8F1A-E1770E3738AD}" srcOrd="0" destOrd="0" presId="urn:diagrams.loki3.com/BracketList"/>
    <dgm:cxn modelId="{0E6F3E38-690D-48BC-A282-DD1746CA3597}" type="presParOf" srcId="{0FAA175A-CA09-401E-9756-EC62990901B3}" destId="{3C23D287-7765-429F-A46F-5B1C6BA636F7}" srcOrd="1" destOrd="0" presId="urn:diagrams.loki3.com/BracketList"/>
    <dgm:cxn modelId="{B4BC052D-804D-4566-8DC4-D5BD5B95C385}" type="presParOf" srcId="{0FAA175A-CA09-401E-9756-EC62990901B3}" destId="{D5CEEB20-4E84-4D06-876D-817A2589EF57}" srcOrd="2" destOrd="0" presId="urn:diagrams.loki3.com/BracketList"/>
    <dgm:cxn modelId="{4F353E0D-7656-43F2-8025-A0C0EE11B289}" type="presParOf" srcId="{0FAA175A-CA09-401E-9756-EC62990901B3}" destId="{3FD45D6D-9251-4E4A-8A4C-5AF1B5F02CFF}"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01F57-5C59-45EF-BFC0-8D52FE51DF0F}">
      <dsp:nvSpPr>
        <dsp:cNvPr id="0" name=""/>
        <dsp:cNvSpPr/>
      </dsp:nvSpPr>
      <dsp:spPr>
        <a:xfrm>
          <a:off x="4733" y="297623"/>
          <a:ext cx="2421374" cy="601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kern="1200" dirty="0" smtClean="0"/>
            <a:t>Full-Service Demand</a:t>
          </a:r>
          <a:endParaRPr lang="en-US" sz="1800" kern="1200" dirty="0"/>
        </a:p>
      </dsp:txBody>
      <dsp:txXfrm>
        <a:off x="4733" y="297623"/>
        <a:ext cx="2421374" cy="601425"/>
      </dsp:txXfrm>
    </dsp:sp>
    <dsp:sp modelId="{A22676FE-78E0-4152-AE32-95ED27D9D692}">
      <dsp:nvSpPr>
        <dsp:cNvPr id="0" name=""/>
        <dsp:cNvSpPr/>
      </dsp:nvSpPr>
      <dsp:spPr>
        <a:xfrm>
          <a:off x="2426108" y="147267"/>
          <a:ext cx="484274" cy="902137"/>
        </a:xfrm>
        <a:prstGeom prst="leftBrace">
          <a:avLst>
            <a:gd name="adj1" fmla="val 35000"/>
            <a:gd name="adj2" fmla="val 5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6977DA-226E-459D-9188-F34B793DC884}">
      <dsp:nvSpPr>
        <dsp:cNvPr id="0" name=""/>
        <dsp:cNvSpPr/>
      </dsp:nvSpPr>
      <dsp:spPr>
        <a:xfrm>
          <a:off x="3104093" y="147267"/>
          <a:ext cx="6586139" cy="90213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Demand without mandatory rationing or other short-term restrictions, but reflective of Demand-Reducing Measures</a:t>
          </a:r>
          <a:endParaRPr lang="en-US" sz="1800" kern="1200" dirty="0"/>
        </a:p>
      </dsp:txBody>
      <dsp:txXfrm>
        <a:off x="3104093" y="147267"/>
        <a:ext cx="6586139" cy="902137"/>
      </dsp:txXfrm>
    </dsp:sp>
    <dsp:sp modelId="{C169A8F0-0AAC-4C47-A6DE-9ACDA081C1C0}">
      <dsp:nvSpPr>
        <dsp:cNvPr id="0" name=""/>
        <dsp:cNvSpPr/>
      </dsp:nvSpPr>
      <dsp:spPr>
        <a:xfrm>
          <a:off x="4733" y="1142396"/>
          <a:ext cx="2421374" cy="601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kern="1200" dirty="0" smtClean="0"/>
            <a:t>Demand-Reducing Measure</a:t>
          </a:r>
          <a:endParaRPr lang="en-US" sz="1800" kern="1200" dirty="0"/>
        </a:p>
      </dsp:txBody>
      <dsp:txXfrm>
        <a:off x="4733" y="1142396"/>
        <a:ext cx="2421374" cy="601425"/>
      </dsp:txXfrm>
    </dsp:sp>
    <dsp:sp modelId="{057E3FA6-23E8-4E56-9C6D-B80E9A77B46F}">
      <dsp:nvSpPr>
        <dsp:cNvPr id="0" name=""/>
        <dsp:cNvSpPr/>
      </dsp:nvSpPr>
      <dsp:spPr>
        <a:xfrm>
          <a:off x="2426108" y="1114204"/>
          <a:ext cx="484274" cy="657808"/>
        </a:xfrm>
        <a:prstGeom prst="leftBrace">
          <a:avLst>
            <a:gd name="adj1" fmla="val 35000"/>
            <a:gd name="adj2" fmla="val 5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0638FD-770E-46E5-A849-E87C28F10382}">
      <dsp:nvSpPr>
        <dsp:cNvPr id="0" name=""/>
        <dsp:cNvSpPr/>
      </dsp:nvSpPr>
      <dsp:spPr>
        <a:xfrm>
          <a:off x="3104093" y="1114204"/>
          <a:ext cx="6586139" cy="6578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Any long-term measure intended to reduce consumer demand for potable or non-potable water</a:t>
          </a:r>
          <a:endParaRPr lang="en-US" sz="1800" kern="1200" dirty="0"/>
        </a:p>
      </dsp:txBody>
      <dsp:txXfrm>
        <a:off x="3104093" y="1114204"/>
        <a:ext cx="6586139" cy="657808"/>
      </dsp:txXfrm>
    </dsp:sp>
    <dsp:sp modelId="{ECFC4D3D-2207-441C-A9F8-2397D8AF404B}">
      <dsp:nvSpPr>
        <dsp:cNvPr id="0" name=""/>
        <dsp:cNvSpPr/>
      </dsp:nvSpPr>
      <dsp:spPr>
        <a:xfrm>
          <a:off x="4733" y="2115250"/>
          <a:ext cx="2421374" cy="35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kern="1200" dirty="0" smtClean="0"/>
            <a:t>Available Supply</a:t>
          </a:r>
          <a:endParaRPr lang="en-US" sz="1800" kern="1200" dirty="0"/>
        </a:p>
      </dsp:txBody>
      <dsp:txXfrm>
        <a:off x="4733" y="2115250"/>
        <a:ext cx="2421374" cy="356400"/>
      </dsp:txXfrm>
    </dsp:sp>
    <dsp:sp modelId="{4F4B808B-E965-4E60-B1B7-1C8FBC62D3EA}">
      <dsp:nvSpPr>
        <dsp:cNvPr id="0" name=""/>
        <dsp:cNvSpPr/>
      </dsp:nvSpPr>
      <dsp:spPr>
        <a:xfrm>
          <a:off x="2426108" y="1836813"/>
          <a:ext cx="484274" cy="913275"/>
        </a:xfrm>
        <a:prstGeom prst="leftBrace">
          <a:avLst>
            <a:gd name="adj1" fmla="val 35000"/>
            <a:gd name="adj2" fmla="val 5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85035D-E058-4AB6-B805-DCB1BAE4F677}">
      <dsp:nvSpPr>
        <dsp:cNvPr id="0" name=""/>
        <dsp:cNvSpPr/>
      </dsp:nvSpPr>
      <dsp:spPr>
        <a:xfrm>
          <a:off x="3104093" y="1836813"/>
          <a:ext cx="6586139" cy="91327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Total volume of water expected to be available in a particular period for uses from statewide, regional, or local sources</a:t>
          </a:r>
          <a:endParaRPr lang="en-US" sz="1800" kern="1200" dirty="0"/>
        </a:p>
      </dsp:txBody>
      <dsp:txXfrm>
        <a:off x="3104093" y="1836813"/>
        <a:ext cx="6586139" cy="913275"/>
      </dsp:txXfrm>
    </dsp:sp>
    <dsp:sp modelId="{739BB391-5324-478C-8F1A-E1770E3738AD}">
      <dsp:nvSpPr>
        <dsp:cNvPr id="0" name=""/>
        <dsp:cNvSpPr/>
      </dsp:nvSpPr>
      <dsp:spPr>
        <a:xfrm>
          <a:off x="4733" y="3087409"/>
          <a:ext cx="2421374" cy="601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kern="1200" dirty="0" smtClean="0"/>
            <a:t>Water Supply Reliability</a:t>
          </a:r>
          <a:endParaRPr lang="en-US" sz="1800" kern="1200" dirty="0"/>
        </a:p>
      </dsp:txBody>
      <dsp:txXfrm>
        <a:off x="4733" y="3087409"/>
        <a:ext cx="2421374" cy="601425"/>
      </dsp:txXfrm>
    </dsp:sp>
    <dsp:sp modelId="{3C23D287-7765-429F-A46F-5B1C6BA636F7}">
      <dsp:nvSpPr>
        <dsp:cNvPr id="0" name=""/>
        <dsp:cNvSpPr/>
      </dsp:nvSpPr>
      <dsp:spPr>
        <a:xfrm>
          <a:off x="2426108" y="2814888"/>
          <a:ext cx="484274" cy="1146466"/>
        </a:xfrm>
        <a:prstGeom prst="leftBrace">
          <a:avLst>
            <a:gd name="adj1" fmla="val 35000"/>
            <a:gd name="adj2" fmla="val 5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D45D6D-9251-4E4A-8A4C-5AF1B5F02CFF}">
      <dsp:nvSpPr>
        <dsp:cNvPr id="0" name=""/>
        <dsp:cNvSpPr/>
      </dsp:nvSpPr>
      <dsp:spPr>
        <a:xfrm>
          <a:off x="3104093" y="2814888"/>
          <a:ext cx="6586139" cy="114646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The degree to which water consumers receive their Full-Service Demand, after accounting for Demand Reducing Measures, within acceptable quality and service standards</a:t>
          </a:r>
          <a:endParaRPr lang="en-US" sz="1800" kern="1200" dirty="0"/>
        </a:p>
      </dsp:txBody>
      <dsp:txXfrm>
        <a:off x="3104093" y="2814888"/>
        <a:ext cx="6586139" cy="1146466"/>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ED880F-8022-43E3-A12A-CCF1716B7BBA}"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189815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ED880F-8022-43E3-A12A-CCF1716B7BBA}"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2986432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ED880F-8022-43E3-A12A-CCF1716B7BBA}"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94F361-4B92-49F7-A1EB-5D13E41BC29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9408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9ED880F-8022-43E3-A12A-CCF1716B7BBA}"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3523754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9ED880F-8022-43E3-A12A-CCF1716B7BBA}"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94F361-4B92-49F7-A1EB-5D13E41BC29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287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9ED880F-8022-43E3-A12A-CCF1716B7BBA}"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3626334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ED880F-8022-43E3-A12A-CCF1716B7BBA}"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3763013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ED880F-8022-43E3-A12A-CCF1716B7BBA}"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260931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ED880F-8022-43E3-A12A-CCF1716B7BBA}"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3853065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ED880F-8022-43E3-A12A-CCF1716B7BBA}"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60851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ED880F-8022-43E3-A12A-CCF1716B7BBA}"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3030026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ED880F-8022-43E3-A12A-CCF1716B7BBA}" type="datetimeFigureOut">
              <a:rPr lang="en-US" smtClean="0"/>
              <a:t>2/17/2015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3668234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ED880F-8022-43E3-A12A-CCF1716B7BBA}" type="datetimeFigureOut">
              <a:rPr lang="en-US" smtClean="0"/>
              <a:t>2/17/2015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1471169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D880F-8022-43E3-A12A-CCF1716B7BBA}" type="datetimeFigureOut">
              <a:rPr lang="en-US" smtClean="0"/>
              <a:t>2/17/2015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1688498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D880F-8022-43E3-A12A-CCF1716B7BBA}"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1860021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D880F-8022-43E3-A12A-CCF1716B7BBA}"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94F361-4B92-49F7-A1EB-5D13E41BC29F}" type="slidenum">
              <a:rPr lang="en-US" smtClean="0"/>
              <a:t>‹#›</a:t>
            </a:fld>
            <a:endParaRPr lang="en-US"/>
          </a:p>
        </p:txBody>
      </p:sp>
    </p:spTree>
    <p:extLst>
      <p:ext uri="{BB962C8B-B14F-4D97-AF65-F5344CB8AC3E}">
        <p14:creationId xmlns:p14="http://schemas.microsoft.com/office/powerpoint/2010/main" val="411381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9ED880F-8022-43E3-A12A-CCF1716B7BBA}" type="datetimeFigureOut">
              <a:rPr lang="en-US" smtClean="0"/>
              <a:t>2/17/2015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94F361-4B92-49F7-A1EB-5D13E41BC29F}" type="slidenum">
              <a:rPr lang="en-US" smtClean="0"/>
              <a:t>‹#›</a:t>
            </a:fld>
            <a:endParaRPr lang="en-US"/>
          </a:p>
        </p:txBody>
      </p:sp>
    </p:spTree>
    <p:extLst>
      <p:ext uri="{BB962C8B-B14F-4D97-AF65-F5344CB8AC3E}">
        <p14:creationId xmlns:p14="http://schemas.microsoft.com/office/powerpoint/2010/main" val="126264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400" dirty="0" smtClean="0"/>
              <a:t>Consumer Costs</a:t>
            </a:r>
            <a:br>
              <a:rPr lang="en-US" sz="4400" dirty="0" smtClean="0"/>
            </a:br>
            <a:r>
              <a:rPr lang="en-US" sz="4400" dirty="0" smtClean="0"/>
              <a:t>of Water Shortage:</a:t>
            </a:r>
            <a:endParaRPr lang="en-US" sz="4400" dirty="0"/>
          </a:p>
        </p:txBody>
      </p:sp>
      <p:sp>
        <p:nvSpPr>
          <p:cNvPr id="5" name="Subtitle 4"/>
          <p:cNvSpPr>
            <a:spLocks noGrp="1"/>
          </p:cNvSpPr>
          <p:nvPr>
            <p:ph type="subTitle" idx="1"/>
          </p:nvPr>
        </p:nvSpPr>
        <p:spPr>
          <a:xfrm>
            <a:off x="2589213" y="4777379"/>
            <a:ext cx="8915399" cy="1870556"/>
          </a:xfrm>
        </p:spPr>
        <p:txBody>
          <a:bodyPr>
            <a:normAutofit fontScale="85000" lnSpcReduction="20000"/>
          </a:bodyPr>
          <a:lstStyle/>
          <a:p>
            <a:r>
              <a:rPr lang="en-US" sz="4200" dirty="0" smtClean="0"/>
              <a:t>Overview and Empirical Evidence</a:t>
            </a:r>
          </a:p>
          <a:p>
            <a:endParaRPr lang="en-US" sz="1400" dirty="0"/>
          </a:p>
          <a:p>
            <a:r>
              <a:rPr lang="en-US" dirty="0" smtClean="0"/>
              <a:t>Presentation to the Water Supply Advisory Committee</a:t>
            </a:r>
          </a:p>
          <a:p>
            <a:r>
              <a:rPr lang="en-US" dirty="0" smtClean="0"/>
              <a:t>David Mitchell, M.Cubed</a:t>
            </a:r>
          </a:p>
          <a:p>
            <a:r>
              <a:rPr lang="en-US" dirty="0" smtClean="0"/>
              <a:t>February 11, 2015</a:t>
            </a:r>
          </a:p>
          <a:p>
            <a:endParaRPr lang="en-US" dirty="0"/>
          </a:p>
        </p:txBody>
      </p:sp>
    </p:spTree>
    <p:extLst>
      <p:ext uri="{BB962C8B-B14F-4D97-AF65-F5344CB8AC3E}">
        <p14:creationId xmlns:p14="http://schemas.microsoft.com/office/powerpoint/2010/main" val="943091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RAND study of 1987-1992 Drought</a:t>
            </a:r>
            <a:endParaRPr lang="en-US" dirty="0"/>
          </a:p>
        </p:txBody>
      </p:sp>
      <p:sp>
        <p:nvSpPr>
          <p:cNvPr id="5" name="Content Placeholder 4"/>
          <p:cNvSpPr>
            <a:spLocks noGrp="1"/>
          </p:cNvSpPr>
          <p:nvPr>
            <p:ph idx="1"/>
          </p:nvPr>
        </p:nvSpPr>
        <p:spPr>
          <a:xfrm>
            <a:off x="2589212" y="1441622"/>
            <a:ext cx="8915400" cy="4629664"/>
          </a:xfrm>
        </p:spPr>
        <p:txBody>
          <a:bodyPr>
            <a:noAutofit/>
          </a:bodyPr>
          <a:lstStyle/>
          <a:p>
            <a:r>
              <a:rPr lang="en-US" sz="2800" dirty="0" smtClean="0"/>
              <a:t>Average water costs increased for all customer classes. Comparable water cost impacts for residential and business customers.</a:t>
            </a:r>
          </a:p>
          <a:p>
            <a:r>
              <a:rPr lang="en-US" sz="2800" dirty="0" smtClean="0"/>
              <a:t>Largest impacts in residential sector -- $40 to $60 million (2012 dollars) in Bay Area during summer of 1991.</a:t>
            </a:r>
          </a:p>
          <a:p>
            <a:r>
              <a:rPr lang="en-US" sz="2800" dirty="0" smtClean="0"/>
              <a:t>Drought policies mostly shielded commercial and industrial users, but some sectors – notably green industry – were significantly impacted.</a:t>
            </a:r>
            <a:endParaRPr lang="en-US" sz="2800" dirty="0"/>
          </a:p>
        </p:txBody>
      </p:sp>
    </p:spTree>
    <p:extLst>
      <p:ext uri="{BB962C8B-B14F-4D97-AF65-F5344CB8AC3E}">
        <p14:creationId xmlns:p14="http://schemas.microsoft.com/office/powerpoint/2010/main" val="3364537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Foster Associates (1994) Study of Water Shortage Impacts on California’s Green Industry</a:t>
            </a:r>
            <a:endParaRPr lang="en-US" dirty="0"/>
          </a:p>
        </p:txBody>
      </p:sp>
      <p:sp>
        <p:nvSpPr>
          <p:cNvPr id="3" name="Content Placeholder 2"/>
          <p:cNvSpPr>
            <a:spLocks noGrp="1"/>
          </p:cNvSpPr>
          <p:nvPr>
            <p:ph idx="1"/>
          </p:nvPr>
        </p:nvSpPr>
        <p:spPr>
          <a:xfrm>
            <a:off x="2433283" y="2323068"/>
            <a:ext cx="9230969" cy="4234249"/>
          </a:xfrm>
        </p:spPr>
        <p:txBody>
          <a:bodyPr>
            <a:noAutofit/>
          </a:bodyPr>
          <a:lstStyle/>
          <a:p>
            <a:r>
              <a:rPr lang="en-US" sz="2400" dirty="0" smtClean="0"/>
              <a:t>4,500 green industry jobs and $129 million in wages and salaries (2012 dollars) directly lost due to water shortages in 1991.</a:t>
            </a:r>
          </a:p>
          <a:p>
            <a:r>
              <a:rPr lang="en-US" sz="2400" dirty="0" smtClean="0"/>
              <a:t>Recession was a confounding factor – study estimated recession directly accounted for loss of an additional 4,000 green industry jobs and $100 million in wages and salaries.</a:t>
            </a:r>
          </a:p>
          <a:p>
            <a:r>
              <a:rPr lang="en-US" sz="2400" dirty="0" smtClean="0"/>
              <a:t>A further 13,500 jobs and $382 million in wages and salaries were lost through a combination of causes.</a:t>
            </a:r>
          </a:p>
          <a:p>
            <a:r>
              <a:rPr lang="en-US" sz="2400" dirty="0" smtClean="0"/>
              <a:t>Water shortages identified </a:t>
            </a:r>
            <a:r>
              <a:rPr lang="en-US" sz="2400" dirty="0"/>
              <a:t>as the primary cause of </a:t>
            </a:r>
            <a:r>
              <a:rPr lang="en-US" sz="2400" dirty="0" smtClean="0"/>
              <a:t>18% of total green industry job </a:t>
            </a:r>
            <a:r>
              <a:rPr lang="en-US" sz="2400" dirty="0"/>
              <a:t>loss and </a:t>
            </a:r>
            <a:r>
              <a:rPr lang="en-US" sz="2400" dirty="0" smtClean="0"/>
              <a:t>21% of total output loss.</a:t>
            </a:r>
            <a:endParaRPr lang="en-US" sz="2400" dirty="0"/>
          </a:p>
        </p:txBody>
      </p:sp>
    </p:spTree>
    <p:extLst>
      <p:ext uri="{BB962C8B-B14F-4D97-AF65-F5344CB8AC3E}">
        <p14:creationId xmlns:p14="http://schemas.microsoft.com/office/powerpoint/2010/main" val="3775379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Wade, W. et al. (1991) Cost of Industrial Water Shortages</a:t>
            </a:r>
            <a:endParaRPr lang="en-US" dirty="0"/>
          </a:p>
        </p:txBody>
      </p:sp>
      <p:sp>
        <p:nvSpPr>
          <p:cNvPr id="3" name="Content Placeholder 2"/>
          <p:cNvSpPr>
            <a:spLocks noGrp="1"/>
          </p:cNvSpPr>
          <p:nvPr>
            <p:ph idx="1"/>
          </p:nvPr>
        </p:nvSpPr>
        <p:spPr/>
        <p:txBody>
          <a:bodyPr>
            <a:normAutofit/>
          </a:bodyPr>
          <a:lstStyle/>
          <a:p>
            <a:r>
              <a:rPr lang="en-US" sz="2800" dirty="0" smtClean="0"/>
              <a:t>Surveyed industry responses to hypothetical 30% one-year shortage</a:t>
            </a:r>
          </a:p>
          <a:p>
            <a:pPr lvl="1"/>
            <a:r>
              <a:rPr lang="en-US" sz="2400" dirty="0" smtClean="0"/>
              <a:t>$19.6 billion reduction in output (based on 1990 value of shipments)</a:t>
            </a:r>
          </a:p>
          <a:p>
            <a:pPr lvl="1"/>
            <a:r>
              <a:rPr lang="en-US" sz="2400" dirty="0" smtClean="0"/>
              <a:t>Biggest impacts occur in four industries: (1) refining, (2) high tech, (3) beverages, and (4) food processing</a:t>
            </a:r>
          </a:p>
          <a:p>
            <a:pPr lvl="1"/>
            <a:r>
              <a:rPr lang="en-US" sz="2400" dirty="0" smtClean="0"/>
              <a:t>Direct employment losses of 46,000 jobs</a:t>
            </a:r>
          </a:p>
          <a:p>
            <a:pPr lvl="1"/>
            <a:r>
              <a:rPr lang="en-US" sz="2400" dirty="0" smtClean="0"/>
              <a:t>Industrial impacts concentrated in Southern California</a:t>
            </a:r>
            <a:endParaRPr lang="en-US" sz="2400" dirty="0"/>
          </a:p>
        </p:txBody>
      </p:sp>
    </p:spTree>
    <p:extLst>
      <p:ext uri="{BB962C8B-B14F-4D97-AF65-F5344CB8AC3E}">
        <p14:creationId xmlns:p14="http://schemas.microsoft.com/office/powerpoint/2010/main" val="3251209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2007 Bay Area Economic Forum Study of Potential Bay Area Water Shortage Impacts</a:t>
            </a:r>
            <a:endParaRPr lang="en-US" dirty="0"/>
          </a:p>
        </p:txBody>
      </p:sp>
      <p:sp>
        <p:nvSpPr>
          <p:cNvPr id="8" name="Text Placeholder 7"/>
          <p:cNvSpPr>
            <a:spLocks noGrp="1"/>
          </p:cNvSpPr>
          <p:nvPr>
            <p:ph type="body" idx="1"/>
          </p:nvPr>
        </p:nvSpPr>
        <p:spPr>
          <a:xfrm>
            <a:off x="839788" y="2362304"/>
            <a:ext cx="5157787" cy="823912"/>
          </a:xfrm>
        </p:spPr>
        <p:txBody>
          <a:bodyPr/>
          <a:lstStyle/>
          <a:p>
            <a:r>
              <a:rPr lang="en-US" dirty="0" smtClean="0"/>
              <a:t>Employment</a:t>
            </a:r>
          </a:p>
          <a:p>
            <a:r>
              <a:rPr lang="en-US" dirty="0" smtClean="0"/>
              <a:t>Impacts</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533265906"/>
              </p:ext>
            </p:extLst>
          </p:nvPr>
        </p:nvGraphicFramePr>
        <p:xfrm>
          <a:off x="839788" y="3499254"/>
          <a:ext cx="5157789" cy="2123440"/>
        </p:xfrm>
        <a:graphic>
          <a:graphicData uri="http://schemas.openxmlformats.org/drawingml/2006/table">
            <a:tbl>
              <a:tblPr firstRow="1" bandRow="1">
                <a:tableStyleId>{5C22544A-7EE6-4342-B048-85BDC9FD1C3A}</a:tableStyleId>
              </a:tblPr>
              <a:tblGrid>
                <a:gridCol w="1719263"/>
                <a:gridCol w="1719263"/>
                <a:gridCol w="1719263"/>
              </a:tblGrid>
              <a:tr h="370840">
                <a:tc>
                  <a:txBody>
                    <a:bodyPr/>
                    <a:lstStyle/>
                    <a:p>
                      <a:pPr algn="ctr"/>
                      <a:r>
                        <a:rPr lang="en-US" dirty="0" smtClean="0"/>
                        <a:t>Shortage</a:t>
                      </a:r>
                    </a:p>
                    <a:p>
                      <a:pPr algn="ctr"/>
                      <a:r>
                        <a:rPr lang="en-US" dirty="0" smtClean="0"/>
                        <a:t>%</a:t>
                      </a:r>
                      <a:endParaRPr lang="en-US" dirty="0"/>
                    </a:p>
                  </a:txBody>
                  <a:tcPr marL="91020" marR="91020" anchor="ctr"/>
                </a:tc>
                <a:tc gridSpan="2">
                  <a:txBody>
                    <a:bodyPr/>
                    <a:lstStyle/>
                    <a:p>
                      <a:pPr algn="ctr"/>
                      <a:r>
                        <a:rPr lang="en-US" dirty="0" smtClean="0"/>
                        <a:t>Payroll Losses</a:t>
                      </a:r>
                    </a:p>
                    <a:p>
                      <a:pPr algn="ctr"/>
                      <a:r>
                        <a:rPr lang="en-US" dirty="0" smtClean="0"/>
                        <a:t>(%)</a:t>
                      </a:r>
                      <a:endParaRPr lang="en-US" dirty="0"/>
                    </a:p>
                  </a:txBody>
                  <a:tcPr marL="91020" marR="91020"/>
                </a:tc>
                <a:tc hMerge="1">
                  <a:txBody>
                    <a:bodyPr/>
                    <a:lstStyle/>
                    <a:p>
                      <a:endParaRPr lang="en-US" dirty="0"/>
                    </a:p>
                  </a:txBody>
                  <a:tcPr/>
                </a:tc>
              </a:tr>
              <a:tr h="370840">
                <a:tc>
                  <a:txBody>
                    <a:bodyPr/>
                    <a:lstStyle/>
                    <a:p>
                      <a:pPr algn="ctr"/>
                      <a:endParaRPr lang="en-US" dirty="0"/>
                    </a:p>
                  </a:txBody>
                  <a:tcPr marL="91020" marR="91020"/>
                </a:tc>
                <a:tc>
                  <a:txBody>
                    <a:bodyPr/>
                    <a:lstStyle/>
                    <a:p>
                      <a:pPr algn="ctr"/>
                      <a:r>
                        <a:rPr lang="en-US" dirty="0" smtClean="0"/>
                        <a:t>Industrial</a:t>
                      </a:r>
                      <a:endParaRPr lang="en-US" dirty="0"/>
                    </a:p>
                  </a:txBody>
                  <a:tcPr marL="91020" marR="91020"/>
                </a:tc>
                <a:tc>
                  <a:txBody>
                    <a:bodyPr/>
                    <a:lstStyle/>
                    <a:p>
                      <a:pPr algn="ctr"/>
                      <a:r>
                        <a:rPr lang="en-US" dirty="0" smtClean="0"/>
                        <a:t>Commercial</a:t>
                      </a:r>
                      <a:endParaRPr lang="en-US" dirty="0"/>
                    </a:p>
                  </a:txBody>
                  <a:tcPr marL="91020" marR="91020"/>
                </a:tc>
              </a:tr>
              <a:tr h="370840">
                <a:tc>
                  <a:txBody>
                    <a:bodyPr/>
                    <a:lstStyle/>
                    <a:p>
                      <a:pPr algn="ctr"/>
                      <a:r>
                        <a:rPr lang="en-US" dirty="0" smtClean="0"/>
                        <a:t>10%</a:t>
                      </a:r>
                      <a:endParaRPr lang="en-US" dirty="0"/>
                    </a:p>
                  </a:txBody>
                  <a:tcPr marL="91020" marR="91020"/>
                </a:tc>
                <a:tc>
                  <a:txBody>
                    <a:bodyPr/>
                    <a:lstStyle/>
                    <a:p>
                      <a:pPr algn="ctr"/>
                      <a:r>
                        <a:rPr lang="en-US" dirty="0" smtClean="0"/>
                        <a:t>0.8-1.1%</a:t>
                      </a:r>
                      <a:endParaRPr lang="en-US" dirty="0"/>
                    </a:p>
                  </a:txBody>
                  <a:tcPr marL="91020" marR="91020"/>
                </a:tc>
                <a:tc>
                  <a:txBody>
                    <a:bodyPr/>
                    <a:lstStyle/>
                    <a:p>
                      <a:pPr algn="ctr"/>
                      <a:r>
                        <a:rPr lang="en-US" dirty="0" smtClean="0"/>
                        <a:t>0.1%</a:t>
                      </a:r>
                      <a:endParaRPr lang="en-US" dirty="0"/>
                    </a:p>
                  </a:txBody>
                  <a:tcPr marL="91020" marR="91020"/>
                </a:tc>
              </a:tr>
              <a:tr h="370840">
                <a:tc>
                  <a:txBody>
                    <a:bodyPr/>
                    <a:lstStyle/>
                    <a:p>
                      <a:pPr algn="ctr"/>
                      <a:r>
                        <a:rPr lang="en-US" dirty="0" smtClean="0"/>
                        <a:t>20%</a:t>
                      </a:r>
                      <a:endParaRPr lang="en-US" dirty="0"/>
                    </a:p>
                  </a:txBody>
                  <a:tcPr marL="91020" marR="91020"/>
                </a:tc>
                <a:tc>
                  <a:txBody>
                    <a:bodyPr/>
                    <a:lstStyle/>
                    <a:p>
                      <a:pPr algn="ctr"/>
                      <a:r>
                        <a:rPr lang="en-US" dirty="0" smtClean="0"/>
                        <a:t>1.6-2.0%</a:t>
                      </a:r>
                      <a:endParaRPr lang="en-US" dirty="0"/>
                    </a:p>
                  </a:txBody>
                  <a:tcPr marL="91020" marR="91020"/>
                </a:tc>
                <a:tc>
                  <a:txBody>
                    <a:bodyPr/>
                    <a:lstStyle/>
                    <a:p>
                      <a:pPr algn="ctr"/>
                      <a:r>
                        <a:rPr lang="en-US" dirty="0" smtClean="0"/>
                        <a:t>0.2%</a:t>
                      </a:r>
                      <a:endParaRPr lang="en-US" dirty="0"/>
                    </a:p>
                  </a:txBody>
                  <a:tcPr marL="91020" marR="91020"/>
                </a:tc>
              </a:tr>
              <a:tr h="370840">
                <a:tc>
                  <a:txBody>
                    <a:bodyPr/>
                    <a:lstStyle/>
                    <a:p>
                      <a:pPr algn="ctr"/>
                      <a:r>
                        <a:rPr lang="en-US" dirty="0" smtClean="0"/>
                        <a:t>30%</a:t>
                      </a:r>
                      <a:endParaRPr lang="en-US" dirty="0"/>
                    </a:p>
                  </a:txBody>
                  <a:tcPr marL="91020" marR="91020"/>
                </a:tc>
                <a:tc>
                  <a:txBody>
                    <a:bodyPr/>
                    <a:lstStyle/>
                    <a:p>
                      <a:pPr algn="ctr"/>
                      <a:r>
                        <a:rPr lang="en-US" dirty="0" smtClean="0"/>
                        <a:t>4.9-6.8%</a:t>
                      </a:r>
                      <a:endParaRPr lang="en-US" dirty="0"/>
                    </a:p>
                  </a:txBody>
                  <a:tcPr marL="91020" marR="91020"/>
                </a:tc>
                <a:tc>
                  <a:txBody>
                    <a:bodyPr/>
                    <a:lstStyle/>
                    <a:p>
                      <a:pPr algn="ctr"/>
                      <a:r>
                        <a:rPr lang="en-US" dirty="0" smtClean="0"/>
                        <a:t>3.0-6.0%</a:t>
                      </a:r>
                      <a:endParaRPr lang="en-US" dirty="0"/>
                    </a:p>
                  </a:txBody>
                  <a:tcPr marL="91020" marR="91020"/>
                </a:tc>
              </a:tr>
            </a:tbl>
          </a:graphicData>
        </a:graphic>
      </p:graphicFrame>
      <p:sp>
        <p:nvSpPr>
          <p:cNvPr id="9" name="Text Placeholder 8"/>
          <p:cNvSpPr>
            <a:spLocks noGrp="1"/>
          </p:cNvSpPr>
          <p:nvPr>
            <p:ph type="body" sz="quarter" idx="3"/>
          </p:nvPr>
        </p:nvSpPr>
        <p:spPr>
          <a:xfrm>
            <a:off x="6172200" y="2362304"/>
            <a:ext cx="5183188" cy="823912"/>
          </a:xfrm>
        </p:spPr>
        <p:txBody>
          <a:bodyPr>
            <a:normAutofit fontScale="92500" lnSpcReduction="10000"/>
          </a:bodyPr>
          <a:lstStyle/>
          <a:p>
            <a:r>
              <a:rPr lang="en-US" dirty="0" smtClean="0"/>
              <a:t>Consumer Surplus Impacts</a:t>
            </a:r>
          </a:p>
          <a:p>
            <a:r>
              <a:rPr lang="en-US" dirty="0" smtClean="0"/>
              <a:t>(residential + commercial)</a:t>
            </a:r>
            <a:endParaRPr lang="en-US" dirty="0"/>
          </a:p>
        </p:txBody>
      </p:sp>
      <p:graphicFrame>
        <p:nvGraphicFramePr>
          <p:cNvPr id="11" name="Content Placeholder 10"/>
          <p:cNvGraphicFramePr>
            <a:graphicFrameLocks noGrp="1"/>
          </p:cNvGraphicFramePr>
          <p:nvPr>
            <p:ph sz="quarter" idx="4"/>
            <p:extLst>
              <p:ext uri="{D42A27DB-BD31-4B8C-83A1-F6EECF244321}">
                <p14:modId xmlns:p14="http://schemas.microsoft.com/office/powerpoint/2010/main" val="1362012195"/>
              </p:ext>
            </p:extLst>
          </p:nvPr>
        </p:nvGraphicFramePr>
        <p:xfrm>
          <a:off x="6172200" y="3486565"/>
          <a:ext cx="5183188" cy="2026920"/>
        </p:xfrm>
        <a:graphic>
          <a:graphicData uri="http://schemas.openxmlformats.org/drawingml/2006/table">
            <a:tbl>
              <a:tblPr firstRow="1" bandRow="1">
                <a:tableStyleId>{5C22544A-7EE6-4342-B048-85BDC9FD1C3A}</a:tableStyleId>
              </a:tblPr>
              <a:tblGrid>
                <a:gridCol w="2591594"/>
                <a:gridCol w="2591594"/>
              </a:tblGrid>
              <a:tr h="370840">
                <a:tc>
                  <a:txBody>
                    <a:bodyPr/>
                    <a:lstStyle/>
                    <a:p>
                      <a:pPr algn="ctr"/>
                      <a:r>
                        <a:rPr lang="en-US" dirty="0" smtClean="0"/>
                        <a:t>Shortage</a:t>
                      </a:r>
                    </a:p>
                    <a:p>
                      <a:pPr algn="ctr"/>
                      <a:r>
                        <a:rPr lang="en-US" dirty="0" smtClean="0"/>
                        <a:t>%</a:t>
                      </a:r>
                      <a:endParaRPr lang="en-US" dirty="0"/>
                    </a:p>
                  </a:txBody>
                  <a:tcPr anchor="ctr"/>
                </a:tc>
                <a:tc>
                  <a:txBody>
                    <a:bodyPr/>
                    <a:lstStyle/>
                    <a:p>
                      <a:pPr algn="ctr"/>
                      <a:r>
                        <a:rPr lang="en-US" dirty="0" smtClean="0"/>
                        <a:t>Consumer Surplus Loss</a:t>
                      </a:r>
                    </a:p>
                    <a:p>
                      <a:pPr algn="ctr"/>
                      <a:r>
                        <a:rPr lang="en-US" dirty="0" smtClean="0"/>
                        <a:t>(million 2012 dollars)</a:t>
                      </a:r>
                      <a:endParaRPr lang="en-US" dirty="0"/>
                    </a:p>
                  </a:txBody>
                  <a:tcPr anchor="ctr"/>
                </a:tc>
              </a:tr>
              <a:tr h="370840">
                <a:tc>
                  <a:txBody>
                    <a:bodyPr/>
                    <a:lstStyle/>
                    <a:p>
                      <a:pPr algn="ctr"/>
                      <a:r>
                        <a:rPr lang="en-US" dirty="0" smtClean="0"/>
                        <a:t>10%</a:t>
                      </a:r>
                      <a:endParaRPr lang="en-US" dirty="0"/>
                    </a:p>
                  </a:txBody>
                  <a:tcPr anchor="ctr"/>
                </a:tc>
                <a:tc>
                  <a:txBody>
                    <a:bodyPr/>
                    <a:lstStyle/>
                    <a:p>
                      <a:pPr algn="ctr"/>
                      <a:r>
                        <a:rPr lang="en-US" dirty="0" smtClean="0"/>
                        <a:t>$17 - $34</a:t>
                      </a:r>
                      <a:endParaRPr lang="en-US" dirty="0"/>
                    </a:p>
                  </a:txBody>
                  <a:tcPr anchor="ctr"/>
                </a:tc>
              </a:tr>
              <a:tr h="370840">
                <a:tc>
                  <a:txBody>
                    <a:bodyPr/>
                    <a:lstStyle/>
                    <a:p>
                      <a:pPr algn="ctr"/>
                      <a:r>
                        <a:rPr lang="en-US" dirty="0" smtClean="0"/>
                        <a:t>20%</a:t>
                      </a:r>
                      <a:endParaRPr lang="en-US" dirty="0"/>
                    </a:p>
                  </a:txBody>
                  <a:tcPr anchor="ctr"/>
                </a:tc>
                <a:tc>
                  <a:txBody>
                    <a:bodyPr/>
                    <a:lstStyle/>
                    <a:p>
                      <a:pPr algn="ctr"/>
                      <a:r>
                        <a:rPr lang="en-US" dirty="0" smtClean="0"/>
                        <a:t>$56 - $107</a:t>
                      </a:r>
                      <a:endParaRPr lang="en-US" dirty="0"/>
                    </a:p>
                  </a:txBody>
                  <a:tcPr anchor="ctr"/>
                </a:tc>
              </a:tr>
              <a:tr h="370840">
                <a:tc>
                  <a:txBody>
                    <a:bodyPr/>
                    <a:lstStyle/>
                    <a:p>
                      <a:pPr algn="ctr"/>
                      <a:r>
                        <a:rPr lang="en-US" dirty="0" smtClean="0"/>
                        <a:t>30%</a:t>
                      </a:r>
                      <a:endParaRPr lang="en-US" dirty="0"/>
                    </a:p>
                  </a:txBody>
                  <a:tcPr anchor="ctr"/>
                </a:tc>
                <a:tc>
                  <a:txBody>
                    <a:bodyPr/>
                    <a:lstStyle/>
                    <a:p>
                      <a:pPr algn="ctr"/>
                      <a:r>
                        <a:rPr lang="en-US" dirty="0" smtClean="0"/>
                        <a:t>$119 - $219</a:t>
                      </a:r>
                      <a:endParaRPr lang="en-US" dirty="0"/>
                    </a:p>
                  </a:txBody>
                  <a:tcPr anchor="ctr"/>
                </a:tc>
              </a:tr>
            </a:tbl>
          </a:graphicData>
        </a:graphic>
      </p:graphicFrame>
    </p:spTree>
    <p:extLst>
      <p:ext uri="{BB962C8B-B14F-4D97-AF65-F5344CB8AC3E}">
        <p14:creationId xmlns:p14="http://schemas.microsoft.com/office/powerpoint/2010/main" val="653966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Macro Economic Impacts of Australia’s “Big Dry”</a:t>
            </a:r>
            <a:endParaRPr lang="en-US" dirty="0"/>
          </a:p>
        </p:txBody>
      </p:sp>
      <p:sp>
        <p:nvSpPr>
          <p:cNvPr id="8" name="Content Placeholder 7"/>
          <p:cNvSpPr>
            <a:spLocks noGrp="1"/>
          </p:cNvSpPr>
          <p:nvPr>
            <p:ph idx="1"/>
          </p:nvPr>
        </p:nvSpPr>
        <p:spPr>
          <a:xfrm>
            <a:off x="2040163" y="1985318"/>
            <a:ext cx="10017210" cy="4522573"/>
          </a:xfrm>
        </p:spPr>
        <p:txBody>
          <a:bodyPr>
            <a:noAutofit/>
          </a:bodyPr>
          <a:lstStyle/>
          <a:p>
            <a:r>
              <a:rPr lang="en-US" sz="2000" dirty="0" smtClean="0"/>
              <a:t>Decimated agricultural export industry – rice exports reduced by 90%</a:t>
            </a:r>
          </a:p>
          <a:p>
            <a:r>
              <a:rPr lang="en-US" sz="2000" dirty="0" smtClean="0"/>
              <a:t>In agricultural regions household consumption fell by 5-11%, gross regional product by up to 11%, and employment by up to 21%</a:t>
            </a:r>
          </a:p>
          <a:p>
            <a:r>
              <a:rPr lang="en-US" sz="2000" dirty="0" smtClean="0"/>
              <a:t>In 2002-03, nationwide the drought shaved 1.6% off GDP growth, 0.8% off employment growth, and 0.9% off wage growth. Exports fell by 5%.</a:t>
            </a:r>
          </a:p>
          <a:p>
            <a:r>
              <a:rPr lang="en-US" sz="2000" dirty="0" smtClean="0"/>
              <a:t>40% of the reduction in GDP growth associated with non-agricultural industries.</a:t>
            </a:r>
          </a:p>
          <a:p>
            <a:r>
              <a:rPr lang="en-US" sz="2000" dirty="0" smtClean="0"/>
              <a:t>Wholesale electricity costs doubled in 2007 due to loss of hydropower</a:t>
            </a:r>
          </a:p>
          <a:p>
            <a:r>
              <a:rPr lang="en-US" sz="2000" dirty="0" smtClean="0"/>
              <a:t>More than $4.4 billion (U.S. dollars) in drought economic assistance provided to distressed communities and businesses.</a:t>
            </a:r>
          </a:p>
          <a:p>
            <a:r>
              <a:rPr lang="en-US" sz="2000" dirty="0" smtClean="0"/>
              <a:t>By end of 2012, Australia had constructed 343 MGD of seawater desalination capacity at a total construction cost of $10.4 billion (U.S. dollars)</a:t>
            </a:r>
            <a:endParaRPr lang="en-US" sz="2000" dirty="0"/>
          </a:p>
        </p:txBody>
      </p:sp>
    </p:spTree>
    <p:extLst>
      <p:ext uri="{BB962C8B-B14F-4D97-AF65-F5344CB8AC3E}">
        <p14:creationId xmlns:p14="http://schemas.microsoft.com/office/powerpoint/2010/main" val="245327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3882" y="2717777"/>
            <a:ext cx="8915399" cy="1468800"/>
          </a:xfrm>
        </p:spPr>
        <p:txBody>
          <a:bodyPr/>
          <a:lstStyle/>
          <a:p>
            <a:r>
              <a:rPr lang="en-US" dirty="0" smtClean="0"/>
              <a:t>California Businesses</a:t>
            </a:r>
            <a:br>
              <a:rPr lang="en-US" dirty="0" smtClean="0"/>
            </a:br>
            <a:r>
              <a:rPr lang="en-US" dirty="0" smtClean="0"/>
              <a:t>Getting Nervous About Water</a:t>
            </a:r>
            <a:endParaRPr lang="en-US" dirty="0"/>
          </a:p>
        </p:txBody>
      </p:sp>
    </p:spTree>
    <p:extLst>
      <p:ext uri="{BB962C8B-B14F-4D97-AF65-F5344CB8AC3E}">
        <p14:creationId xmlns:p14="http://schemas.microsoft.com/office/powerpoint/2010/main" val="1521590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Business Leaders are Saying</a:t>
            </a:r>
            <a:endParaRPr lang="en-US" dirty="0"/>
          </a:p>
        </p:txBody>
      </p:sp>
      <p:sp>
        <p:nvSpPr>
          <p:cNvPr id="3" name="Content Placeholder 2"/>
          <p:cNvSpPr>
            <a:spLocks noGrp="1"/>
          </p:cNvSpPr>
          <p:nvPr>
            <p:ph idx="1"/>
          </p:nvPr>
        </p:nvSpPr>
        <p:spPr>
          <a:xfrm>
            <a:off x="2589212" y="1425146"/>
            <a:ext cx="8915400" cy="3777622"/>
          </a:xfrm>
        </p:spPr>
        <p:txBody>
          <a:bodyPr>
            <a:noAutofit/>
          </a:bodyPr>
          <a:lstStyle/>
          <a:p>
            <a:r>
              <a:rPr lang="en-US" b="1" i="1" dirty="0"/>
              <a:t>"…companies and investors can no longer take water for granted,"</a:t>
            </a:r>
            <a:endParaRPr lang="en-US" i="1" dirty="0"/>
          </a:p>
          <a:p>
            <a:pPr marL="457200" lvl="1" indent="0">
              <a:buNone/>
            </a:pPr>
            <a:r>
              <a:rPr lang="en-US" dirty="0"/>
              <a:t>Anne </a:t>
            </a:r>
            <a:r>
              <a:rPr lang="en-US" dirty="0" err="1"/>
              <a:t>Stausboll</a:t>
            </a:r>
            <a:r>
              <a:rPr lang="en-US" dirty="0"/>
              <a:t>, chief executive of the California Public Employees' Retirement System, the largest U.S. public pension fund, with approximately $220 billion in assets. “Water Scarcity: Hidden Risks to Business,” Bloomberg BusinessWeek, February 26, 2009</a:t>
            </a:r>
            <a:r>
              <a:rPr lang="en-US" dirty="0" smtClean="0"/>
              <a:t>.</a:t>
            </a:r>
          </a:p>
          <a:p>
            <a:pPr marL="457200" lvl="1" indent="0">
              <a:buNone/>
            </a:pPr>
            <a:endParaRPr lang="en-US" dirty="0" smtClean="0"/>
          </a:p>
          <a:p>
            <a:r>
              <a:rPr lang="en-US" b="1" i="1" dirty="0"/>
              <a:t>“…if you are constantly going through a cycle of not knowing whether you are going to have water, which is an essential resource for these companies, at some point you may want to look at other venues where it’s not going to be a question</a:t>
            </a:r>
            <a:r>
              <a:rPr lang="en-US" b="1" i="1" dirty="0" smtClean="0"/>
              <a:t>.”</a:t>
            </a:r>
          </a:p>
          <a:p>
            <a:pPr marL="457200" lvl="1" indent="0">
              <a:buNone/>
            </a:pPr>
            <a:r>
              <a:rPr lang="en-US" dirty="0"/>
              <a:t>Jimmy Jackson, vice president of public policy and communications at </a:t>
            </a:r>
            <a:r>
              <a:rPr lang="en-US" dirty="0" err="1"/>
              <a:t>Biocom</a:t>
            </a:r>
            <a:r>
              <a:rPr lang="en-US" dirty="0"/>
              <a:t>, a trade association that represents more than 560 members in the life sciences industry in San </a:t>
            </a:r>
            <a:r>
              <a:rPr lang="en-US" dirty="0" smtClean="0"/>
              <a:t>Diego</a:t>
            </a:r>
          </a:p>
          <a:p>
            <a:r>
              <a:rPr lang="en-US" dirty="0" smtClean="0"/>
              <a:t>More </a:t>
            </a:r>
            <a:r>
              <a:rPr lang="en-US" dirty="0"/>
              <a:t>than 820 life science companies are located in the San Francisco Bay Area, including the East Bay, Silicon Valley, and South San Francisco, employing a workforce of 250,000</a:t>
            </a:r>
            <a:endParaRPr lang="en-US" dirty="0" smtClean="0"/>
          </a:p>
        </p:txBody>
      </p:sp>
    </p:spTree>
    <p:extLst>
      <p:ext uri="{BB962C8B-B14F-4D97-AF65-F5344CB8AC3E}">
        <p14:creationId xmlns:p14="http://schemas.microsoft.com/office/powerpoint/2010/main" val="4251026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Hospitality Sector</a:t>
            </a:r>
            <a:endParaRPr lang="en-US" dirty="0"/>
          </a:p>
        </p:txBody>
      </p:sp>
      <p:sp>
        <p:nvSpPr>
          <p:cNvPr id="7" name="Content Placeholder 6"/>
          <p:cNvSpPr>
            <a:spLocks noGrp="1"/>
          </p:cNvSpPr>
          <p:nvPr>
            <p:ph idx="1"/>
          </p:nvPr>
        </p:nvSpPr>
        <p:spPr>
          <a:xfrm>
            <a:off x="2589212" y="1367481"/>
            <a:ext cx="8915400" cy="3777622"/>
          </a:xfrm>
        </p:spPr>
        <p:txBody>
          <a:bodyPr>
            <a:noAutofit/>
          </a:bodyPr>
          <a:lstStyle/>
          <a:p>
            <a:r>
              <a:rPr lang="en-US" sz="2000" b="1" i="1" dirty="0"/>
              <a:t>“Water is very important you can't have a hotel without </a:t>
            </a:r>
            <a:r>
              <a:rPr lang="en-US" sz="2000" b="1" i="1" dirty="0" smtClean="0"/>
              <a:t>water.”</a:t>
            </a:r>
          </a:p>
          <a:p>
            <a:pPr marL="457200" lvl="1" indent="0">
              <a:buNone/>
            </a:pPr>
            <a:r>
              <a:rPr lang="en-US" sz="1800" dirty="0"/>
              <a:t>Ron Caldwell, of Le </a:t>
            </a:r>
            <a:r>
              <a:rPr lang="en-US" sz="1800" dirty="0" err="1"/>
              <a:t>Meridien</a:t>
            </a:r>
            <a:r>
              <a:rPr lang="en-US" sz="1800" dirty="0"/>
              <a:t>/ San Francisco</a:t>
            </a:r>
            <a:endParaRPr lang="en-US" sz="1800" b="1" i="1" dirty="0" smtClean="0"/>
          </a:p>
          <a:p>
            <a:r>
              <a:rPr lang="en-US" sz="2000" b="1" i="1" dirty="0" smtClean="0"/>
              <a:t>“</a:t>
            </a:r>
            <a:r>
              <a:rPr lang="en-US" sz="2000" b="1" i="1" dirty="0"/>
              <a:t>Water is a critical component to our operations—we need water for everything from meal preparation and cooling tower operation to laundry and </a:t>
            </a:r>
            <a:r>
              <a:rPr lang="en-US" sz="2000" b="1" i="1" dirty="0" smtClean="0"/>
              <a:t>landscaping … We </a:t>
            </a:r>
            <a:r>
              <a:rPr lang="en-US" sz="2000" b="1" i="1" dirty="0"/>
              <a:t>are concerned about water </a:t>
            </a:r>
            <a:r>
              <a:rPr lang="en-US" sz="2000" b="1" i="1" dirty="0" smtClean="0"/>
              <a:t>reliability … We </a:t>
            </a:r>
            <a:r>
              <a:rPr lang="en-US" sz="2000" b="1" i="1" dirty="0"/>
              <a:t>have sincere concerns about future supplies of fresh </a:t>
            </a:r>
            <a:r>
              <a:rPr lang="en-US" sz="2000" b="1" i="1" dirty="0" smtClean="0"/>
              <a:t>water.”</a:t>
            </a:r>
          </a:p>
          <a:p>
            <a:pPr marL="457200" lvl="1" indent="0">
              <a:buNone/>
            </a:pPr>
            <a:r>
              <a:rPr lang="en-US" sz="1800" dirty="0"/>
              <a:t>Marianne Balfe, director of energy and environmental sustainability, Marriott International, </a:t>
            </a:r>
            <a:r>
              <a:rPr lang="en-US" sz="1800" dirty="0" smtClean="0"/>
              <a:t>Americas</a:t>
            </a:r>
          </a:p>
          <a:p>
            <a:r>
              <a:rPr lang="en-US" sz="2000" b="1" i="1" dirty="0" smtClean="0"/>
              <a:t>“Not </a:t>
            </a:r>
            <a:r>
              <a:rPr lang="en-US" sz="2000" b="1" i="1" dirty="0"/>
              <a:t>only are we supplying domestic water to 1,004 guest rooms, we also have four kitchens, three restaurants, a Starbucks, 10 public bathrooms, janitor closets, more than 40 ice machines, landscape irrigation.  At all of these locations there is a need for properly tempered, clean fresh </a:t>
            </a:r>
            <a:r>
              <a:rPr lang="en-US" sz="2000" b="1" i="1" dirty="0" smtClean="0"/>
              <a:t>water.”</a:t>
            </a:r>
          </a:p>
          <a:p>
            <a:pPr marL="457200" lvl="1" indent="0">
              <a:buNone/>
            </a:pPr>
            <a:r>
              <a:rPr lang="en-US" sz="1800" dirty="0"/>
              <a:t>Glen Mounts, Los Angeles Airport Marriott</a:t>
            </a:r>
          </a:p>
          <a:p>
            <a:pPr marL="457200" lvl="1" indent="0">
              <a:buNone/>
            </a:pPr>
            <a:endParaRPr lang="en-US" sz="1800" dirty="0" smtClean="0"/>
          </a:p>
        </p:txBody>
      </p:sp>
    </p:spTree>
    <p:extLst>
      <p:ext uri="{BB962C8B-B14F-4D97-AF65-F5344CB8AC3E}">
        <p14:creationId xmlns:p14="http://schemas.microsoft.com/office/powerpoint/2010/main" val="2485789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Santa Cruz County* At Risk Sectors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1829882"/>
              </p:ext>
            </p:extLst>
          </p:nvPr>
        </p:nvGraphicFramePr>
        <p:xfrm>
          <a:off x="1197083" y="1688757"/>
          <a:ext cx="10307529" cy="4348480"/>
        </p:xfrm>
        <a:graphic>
          <a:graphicData uri="http://schemas.openxmlformats.org/drawingml/2006/table">
            <a:tbl>
              <a:tblPr firstRow="1" bandRow="1">
                <a:tableStyleId>{5C22544A-7EE6-4342-B048-85BDC9FD1C3A}</a:tableStyleId>
              </a:tblPr>
              <a:tblGrid>
                <a:gridCol w="4211529"/>
                <a:gridCol w="2034746"/>
                <a:gridCol w="1639330"/>
                <a:gridCol w="2421924"/>
              </a:tblGrid>
              <a:tr h="370840">
                <a:tc>
                  <a:txBody>
                    <a:bodyPr/>
                    <a:lstStyle/>
                    <a:p>
                      <a:r>
                        <a:rPr lang="en-US" dirty="0" smtClean="0"/>
                        <a:t>Sector</a:t>
                      </a:r>
                      <a:endParaRPr lang="en-US" dirty="0"/>
                    </a:p>
                  </a:txBody>
                  <a:tcPr/>
                </a:tc>
                <a:tc>
                  <a:txBody>
                    <a:bodyPr/>
                    <a:lstStyle/>
                    <a:p>
                      <a:r>
                        <a:rPr lang="en-US" dirty="0" smtClean="0"/>
                        <a:t>Establishments</a:t>
                      </a:r>
                      <a:endParaRPr lang="en-US" dirty="0"/>
                    </a:p>
                  </a:txBody>
                  <a:tcPr/>
                </a:tc>
                <a:tc>
                  <a:txBody>
                    <a:bodyPr/>
                    <a:lstStyle/>
                    <a:p>
                      <a:r>
                        <a:rPr lang="en-US" dirty="0" smtClean="0"/>
                        <a:t>Employment</a:t>
                      </a:r>
                      <a:endParaRPr lang="en-US" dirty="0"/>
                    </a:p>
                  </a:txBody>
                  <a:tcPr/>
                </a:tc>
                <a:tc>
                  <a:txBody>
                    <a:bodyPr/>
                    <a:lstStyle/>
                    <a:p>
                      <a:r>
                        <a:rPr lang="en-US" dirty="0" smtClean="0"/>
                        <a:t>Annual Payroll ($1,000)</a:t>
                      </a:r>
                      <a:endParaRPr lang="en-US" dirty="0"/>
                    </a:p>
                  </a:txBody>
                  <a:tcPr/>
                </a:tc>
              </a:tr>
              <a:tr h="370840">
                <a:tc>
                  <a:txBody>
                    <a:bodyPr/>
                    <a:lstStyle/>
                    <a:p>
                      <a:r>
                        <a:rPr lang="en-US" dirty="0" smtClean="0"/>
                        <a:t>Car Washes</a:t>
                      </a:r>
                      <a:endParaRPr lang="en-US" dirty="0"/>
                    </a:p>
                  </a:txBody>
                  <a:tcPr/>
                </a:tc>
                <a:tc>
                  <a:txBody>
                    <a:bodyPr/>
                    <a:lstStyle/>
                    <a:p>
                      <a:r>
                        <a:rPr lang="en-US" dirty="0" smtClean="0"/>
                        <a:t>8</a:t>
                      </a:r>
                      <a:endParaRPr lang="en-US" dirty="0"/>
                    </a:p>
                  </a:txBody>
                  <a:tcPr/>
                </a:tc>
                <a:tc>
                  <a:txBody>
                    <a:bodyPr/>
                    <a:lstStyle/>
                    <a:p>
                      <a:r>
                        <a:rPr lang="en-US" dirty="0" smtClean="0"/>
                        <a:t>ND</a:t>
                      </a:r>
                      <a:endParaRPr lang="en-US" dirty="0"/>
                    </a:p>
                  </a:txBody>
                  <a:tcPr/>
                </a:tc>
                <a:tc>
                  <a:txBody>
                    <a:bodyPr/>
                    <a:lstStyle/>
                    <a:p>
                      <a:r>
                        <a:rPr lang="en-US" dirty="0" smtClean="0"/>
                        <a:t>$1,755</a:t>
                      </a:r>
                      <a:endParaRPr lang="en-US" dirty="0"/>
                    </a:p>
                  </a:txBody>
                  <a:tcPr/>
                </a:tc>
              </a:tr>
              <a:tr h="370840">
                <a:tc>
                  <a:txBody>
                    <a:bodyPr/>
                    <a:lstStyle/>
                    <a:p>
                      <a:r>
                        <a:rPr lang="en-US" dirty="0" smtClean="0"/>
                        <a:t>Nursery, Garden Center</a:t>
                      </a:r>
                      <a:endParaRPr lang="en-US" dirty="0"/>
                    </a:p>
                  </a:txBody>
                  <a:tcPr/>
                </a:tc>
                <a:tc>
                  <a:txBody>
                    <a:bodyPr/>
                    <a:lstStyle/>
                    <a:p>
                      <a:r>
                        <a:rPr lang="en-US" dirty="0" smtClean="0"/>
                        <a:t>18</a:t>
                      </a:r>
                      <a:endParaRPr lang="en-US" dirty="0"/>
                    </a:p>
                  </a:txBody>
                  <a:tcPr/>
                </a:tc>
                <a:tc>
                  <a:txBody>
                    <a:bodyPr/>
                    <a:lstStyle/>
                    <a:p>
                      <a:r>
                        <a:rPr lang="en-US" dirty="0" smtClean="0"/>
                        <a:t>148</a:t>
                      </a:r>
                      <a:endParaRPr lang="en-US" dirty="0"/>
                    </a:p>
                  </a:txBody>
                  <a:tcPr/>
                </a:tc>
                <a:tc>
                  <a:txBody>
                    <a:bodyPr/>
                    <a:lstStyle/>
                    <a:p>
                      <a:r>
                        <a:rPr lang="en-US" dirty="0" smtClean="0"/>
                        <a:t>$4,214</a:t>
                      </a:r>
                      <a:endParaRPr lang="en-US" dirty="0"/>
                    </a:p>
                  </a:txBody>
                  <a:tcPr/>
                </a:tc>
              </a:tr>
              <a:tr h="370840">
                <a:tc>
                  <a:txBody>
                    <a:bodyPr/>
                    <a:lstStyle/>
                    <a:p>
                      <a:r>
                        <a:rPr lang="en-US" dirty="0" smtClean="0"/>
                        <a:t>Flower, Nursery Stock Wholesalers</a:t>
                      </a:r>
                      <a:endParaRPr lang="en-US" dirty="0"/>
                    </a:p>
                  </a:txBody>
                  <a:tcPr/>
                </a:tc>
                <a:tc>
                  <a:txBody>
                    <a:bodyPr/>
                    <a:lstStyle/>
                    <a:p>
                      <a:r>
                        <a:rPr lang="en-US" dirty="0" smtClean="0"/>
                        <a:t>15</a:t>
                      </a:r>
                      <a:endParaRPr lang="en-US" dirty="0"/>
                    </a:p>
                  </a:txBody>
                  <a:tcPr/>
                </a:tc>
                <a:tc>
                  <a:txBody>
                    <a:bodyPr/>
                    <a:lstStyle/>
                    <a:p>
                      <a:r>
                        <a:rPr lang="en-US" dirty="0" smtClean="0"/>
                        <a:t>543</a:t>
                      </a:r>
                      <a:endParaRPr lang="en-US" dirty="0"/>
                    </a:p>
                  </a:txBody>
                  <a:tcPr/>
                </a:tc>
                <a:tc>
                  <a:txBody>
                    <a:bodyPr/>
                    <a:lstStyle/>
                    <a:p>
                      <a:r>
                        <a:rPr lang="en-US" dirty="0" smtClean="0"/>
                        <a:t>$15,248</a:t>
                      </a:r>
                      <a:endParaRPr lang="en-US" dirty="0"/>
                    </a:p>
                  </a:txBody>
                  <a:tcPr/>
                </a:tc>
              </a:tr>
              <a:tr h="370840">
                <a:tc>
                  <a:txBody>
                    <a:bodyPr/>
                    <a:lstStyle/>
                    <a:p>
                      <a:r>
                        <a:rPr lang="en-US" dirty="0" smtClean="0"/>
                        <a:t>Accommodation</a:t>
                      </a:r>
                      <a:endParaRPr lang="en-US" dirty="0"/>
                    </a:p>
                  </a:txBody>
                  <a:tcPr/>
                </a:tc>
                <a:tc>
                  <a:txBody>
                    <a:bodyPr/>
                    <a:lstStyle/>
                    <a:p>
                      <a:r>
                        <a:rPr lang="en-US" dirty="0" smtClean="0"/>
                        <a:t>89</a:t>
                      </a:r>
                      <a:endParaRPr lang="en-US" dirty="0"/>
                    </a:p>
                  </a:txBody>
                  <a:tcPr/>
                </a:tc>
                <a:tc>
                  <a:txBody>
                    <a:bodyPr/>
                    <a:lstStyle/>
                    <a:p>
                      <a:r>
                        <a:rPr lang="en-US" dirty="0" smtClean="0"/>
                        <a:t>1,412</a:t>
                      </a:r>
                      <a:endParaRPr lang="en-US" dirty="0"/>
                    </a:p>
                  </a:txBody>
                  <a:tcPr/>
                </a:tc>
                <a:tc>
                  <a:txBody>
                    <a:bodyPr/>
                    <a:lstStyle/>
                    <a:p>
                      <a:r>
                        <a:rPr lang="en-US" dirty="0" smtClean="0"/>
                        <a:t>$34,977</a:t>
                      </a:r>
                      <a:endParaRPr lang="en-US" dirty="0"/>
                    </a:p>
                  </a:txBody>
                  <a:tcPr/>
                </a:tc>
              </a:tr>
              <a:tr h="370840">
                <a:tc>
                  <a:txBody>
                    <a:bodyPr/>
                    <a:lstStyle/>
                    <a:p>
                      <a:r>
                        <a:rPr lang="en-US" dirty="0" smtClean="0"/>
                        <a:t>Food Services</a:t>
                      </a:r>
                      <a:r>
                        <a:rPr lang="en-US" baseline="0" dirty="0" smtClean="0"/>
                        <a:t> and Drinking Places</a:t>
                      </a:r>
                      <a:endParaRPr lang="en-US" dirty="0"/>
                    </a:p>
                  </a:txBody>
                  <a:tcPr/>
                </a:tc>
                <a:tc>
                  <a:txBody>
                    <a:bodyPr/>
                    <a:lstStyle/>
                    <a:p>
                      <a:r>
                        <a:rPr lang="en-US" dirty="0" smtClean="0"/>
                        <a:t>590</a:t>
                      </a:r>
                      <a:endParaRPr lang="en-US" dirty="0"/>
                    </a:p>
                  </a:txBody>
                  <a:tcPr/>
                </a:tc>
                <a:tc>
                  <a:txBody>
                    <a:bodyPr/>
                    <a:lstStyle/>
                    <a:p>
                      <a:r>
                        <a:rPr lang="en-US" dirty="0" smtClean="0"/>
                        <a:t>8,469</a:t>
                      </a:r>
                      <a:endParaRPr lang="en-US" dirty="0"/>
                    </a:p>
                  </a:txBody>
                  <a:tcPr/>
                </a:tc>
                <a:tc>
                  <a:txBody>
                    <a:bodyPr/>
                    <a:lstStyle/>
                    <a:p>
                      <a:r>
                        <a:rPr lang="en-US" dirty="0" smtClean="0"/>
                        <a:t>$140,872</a:t>
                      </a:r>
                      <a:endParaRPr lang="en-US" dirty="0"/>
                    </a:p>
                  </a:txBody>
                  <a:tcPr/>
                </a:tc>
              </a:tr>
              <a:tr h="370840">
                <a:tc>
                  <a:txBody>
                    <a:bodyPr/>
                    <a:lstStyle/>
                    <a:p>
                      <a:r>
                        <a:rPr lang="en-US" dirty="0" smtClean="0"/>
                        <a:t>Amusement and Theme Parks</a:t>
                      </a:r>
                      <a:endParaRPr lang="en-US" dirty="0"/>
                    </a:p>
                  </a:txBody>
                  <a:tcPr/>
                </a:tc>
                <a:tc>
                  <a:txBody>
                    <a:bodyPr/>
                    <a:lstStyle/>
                    <a:p>
                      <a:r>
                        <a:rPr lang="en-US" dirty="0" smtClean="0"/>
                        <a:t>1</a:t>
                      </a:r>
                      <a:endParaRPr lang="en-US" dirty="0"/>
                    </a:p>
                  </a:txBody>
                  <a:tcPr/>
                </a:tc>
                <a:tc>
                  <a:txBody>
                    <a:bodyPr/>
                    <a:lstStyle/>
                    <a:p>
                      <a:r>
                        <a:rPr lang="en-US" dirty="0" smtClean="0"/>
                        <a:t>ND</a:t>
                      </a:r>
                      <a:endParaRPr lang="en-US" dirty="0"/>
                    </a:p>
                  </a:txBody>
                  <a:tcPr/>
                </a:tc>
                <a:tc>
                  <a:txBody>
                    <a:bodyPr/>
                    <a:lstStyle/>
                    <a:p>
                      <a:r>
                        <a:rPr lang="en-US" dirty="0" smtClean="0"/>
                        <a:t>ND</a:t>
                      </a:r>
                      <a:endParaRPr lang="en-US" dirty="0"/>
                    </a:p>
                  </a:txBody>
                  <a:tcPr/>
                </a:tc>
              </a:tr>
              <a:tr h="370840">
                <a:tc>
                  <a:txBody>
                    <a:bodyPr/>
                    <a:lstStyle/>
                    <a:p>
                      <a:r>
                        <a:rPr lang="en-US" dirty="0" smtClean="0"/>
                        <a:t>Golf Courses and Country Clubs</a:t>
                      </a:r>
                      <a:endParaRPr lang="en-US" dirty="0"/>
                    </a:p>
                  </a:txBody>
                  <a:tcPr/>
                </a:tc>
                <a:tc>
                  <a:txBody>
                    <a:bodyPr/>
                    <a:lstStyle/>
                    <a:p>
                      <a:r>
                        <a:rPr lang="en-US" dirty="0" smtClean="0"/>
                        <a:t>6</a:t>
                      </a:r>
                      <a:endParaRPr lang="en-US" dirty="0"/>
                    </a:p>
                  </a:txBody>
                  <a:tcPr/>
                </a:tc>
                <a:tc>
                  <a:txBody>
                    <a:bodyPr/>
                    <a:lstStyle/>
                    <a:p>
                      <a:r>
                        <a:rPr lang="en-US" dirty="0" smtClean="0"/>
                        <a:t>214</a:t>
                      </a:r>
                      <a:endParaRPr lang="en-US" dirty="0"/>
                    </a:p>
                  </a:txBody>
                  <a:tcPr/>
                </a:tc>
                <a:tc>
                  <a:txBody>
                    <a:bodyPr/>
                    <a:lstStyle/>
                    <a:p>
                      <a:r>
                        <a:rPr lang="en-US" dirty="0" smtClean="0"/>
                        <a:t>$4,744</a:t>
                      </a:r>
                      <a:endParaRPr lang="en-US" dirty="0"/>
                    </a:p>
                  </a:txBody>
                  <a:tcPr/>
                </a:tc>
              </a:tr>
              <a:tr h="370840">
                <a:tc>
                  <a:txBody>
                    <a:bodyPr/>
                    <a:lstStyle/>
                    <a:p>
                      <a:r>
                        <a:rPr lang="en-US" dirty="0" smtClean="0"/>
                        <a:t>Fitness and Recreational Centers</a:t>
                      </a:r>
                      <a:endParaRPr lang="en-US" dirty="0"/>
                    </a:p>
                  </a:txBody>
                  <a:tcPr/>
                </a:tc>
                <a:tc>
                  <a:txBody>
                    <a:bodyPr/>
                    <a:lstStyle/>
                    <a:p>
                      <a:r>
                        <a:rPr lang="en-US" dirty="0" smtClean="0"/>
                        <a:t>37</a:t>
                      </a:r>
                      <a:endParaRPr lang="en-US" dirty="0"/>
                    </a:p>
                  </a:txBody>
                  <a:tcPr/>
                </a:tc>
                <a:tc>
                  <a:txBody>
                    <a:bodyPr/>
                    <a:lstStyle/>
                    <a:p>
                      <a:r>
                        <a:rPr lang="en-US" dirty="0" smtClean="0"/>
                        <a:t>654</a:t>
                      </a:r>
                      <a:endParaRPr lang="en-US" dirty="0"/>
                    </a:p>
                  </a:txBody>
                  <a:tcPr/>
                </a:tc>
                <a:tc>
                  <a:txBody>
                    <a:bodyPr/>
                    <a:lstStyle/>
                    <a:p>
                      <a:r>
                        <a:rPr lang="en-US" dirty="0" smtClean="0"/>
                        <a:t>$8,150</a:t>
                      </a:r>
                      <a:endParaRPr lang="en-US" dirty="0"/>
                    </a:p>
                  </a:txBody>
                  <a:tcPr/>
                </a:tc>
              </a:tr>
              <a:tr h="370840">
                <a:tc>
                  <a:txBody>
                    <a:bodyPr/>
                    <a:lstStyle/>
                    <a:p>
                      <a:r>
                        <a:rPr lang="en-US" dirty="0" smtClean="0"/>
                        <a:t>Food Manufacturing</a:t>
                      </a:r>
                      <a:endParaRPr lang="en-US" dirty="0"/>
                    </a:p>
                  </a:txBody>
                  <a:tcPr/>
                </a:tc>
                <a:tc>
                  <a:txBody>
                    <a:bodyPr/>
                    <a:lstStyle/>
                    <a:p>
                      <a:r>
                        <a:rPr lang="en-US" dirty="0" smtClean="0"/>
                        <a:t>40</a:t>
                      </a:r>
                      <a:endParaRPr lang="en-US" dirty="0"/>
                    </a:p>
                  </a:txBody>
                  <a:tcPr/>
                </a:tc>
                <a:tc>
                  <a:txBody>
                    <a:bodyPr/>
                    <a:lstStyle/>
                    <a:p>
                      <a:r>
                        <a:rPr lang="en-US" dirty="0" smtClean="0"/>
                        <a:t>1,287</a:t>
                      </a:r>
                      <a:endParaRPr lang="en-US" dirty="0"/>
                    </a:p>
                  </a:txBody>
                  <a:tcPr/>
                </a:tc>
                <a:tc>
                  <a:txBody>
                    <a:bodyPr/>
                    <a:lstStyle/>
                    <a:p>
                      <a:r>
                        <a:rPr lang="en-US" dirty="0" smtClean="0"/>
                        <a:t>$54,192</a:t>
                      </a:r>
                      <a:endParaRPr lang="en-US" dirty="0"/>
                    </a:p>
                  </a:txBody>
                  <a:tcPr/>
                </a:tc>
              </a:tr>
              <a:tr h="370840">
                <a:tc>
                  <a:txBody>
                    <a:bodyPr/>
                    <a:lstStyle/>
                    <a:p>
                      <a:r>
                        <a:rPr lang="en-US" dirty="0" smtClean="0"/>
                        <a:t>Computer and</a:t>
                      </a:r>
                      <a:r>
                        <a:rPr lang="en-US" baseline="0" dirty="0" smtClean="0"/>
                        <a:t> Electronic Products</a:t>
                      </a:r>
                      <a:endParaRPr lang="en-US" dirty="0"/>
                    </a:p>
                  </a:txBody>
                  <a:tcPr/>
                </a:tc>
                <a:tc>
                  <a:txBody>
                    <a:bodyPr/>
                    <a:lstStyle/>
                    <a:p>
                      <a:r>
                        <a:rPr lang="en-US" dirty="0" smtClean="0"/>
                        <a:t>39</a:t>
                      </a:r>
                      <a:endParaRPr lang="en-US" dirty="0"/>
                    </a:p>
                  </a:txBody>
                  <a:tcPr/>
                </a:tc>
                <a:tc>
                  <a:txBody>
                    <a:bodyPr/>
                    <a:lstStyle/>
                    <a:p>
                      <a:r>
                        <a:rPr lang="en-US" dirty="0" smtClean="0"/>
                        <a:t>571</a:t>
                      </a:r>
                      <a:endParaRPr lang="en-US" dirty="0"/>
                    </a:p>
                  </a:txBody>
                  <a:tcPr/>
                </a:tc>
                <a:tc>
                  <a:txBody>
                    <a:bodyPr/>
                    <a:lstStyle/>
                    <a:p>
                      <a:r>
                        <a:rPr lang="en-US" dirty="0" smtClean="0"/>
                        <a:t>$39,726</a:t>
                      </a:r>
                      <a:endParaRPr lang="en-US" dirty="0"/>
                    </a:p>
                  </a:txBody>
                  <a:tcPr/>
                </a:tc>
              </a:tr>
            </a:tbl>
          </a:graphicData>
        </a:graphic>
      </p:graphicFrame>
      <p:sp>
        <p:nvSpPr>
          <p:cNvPr id="5" name="TextBox 4"/>
          <p:cNvSpPr txBox="1"/>
          <p:nvPr/>
        </p:nvSpPr>
        <p:spPr>
          <a:xfrm>
            <a:off x="1342768" y="6581001"/>
            <a:ext cx="5099222" cy="276999"/>
          </a:xfrm>
          <a:prstGeom prst="rect">
            <a:avLst/>
          </a:prstGeom>
          <a:noFill/>
        </p:spPr>
        <p:txBody>
          <a:bodyPr wrap="square" rtlCol="0">
            <a:spAutoFit/>
          </a:bodyPr>
          <a:lstStyle/>
          <a:p>
            <a:r>
              <a:rPr lang="en-US" sz="1200" dirty="0" smtClean="0"/>
              <a:t>Source: 2012 County Business Patterns</a:t>
            </a:r>
            <a:endParaRPr lang="en-US" sz="1200" dirty="0"/>
          </a:p>
        </p:txBody>
      </p:sp>
      <p:sp>
        <p:nvSpPr>
          <p:cNvPr id="6" name="TextBox 5"/>
          <p:cNvSpPr txBox="1"/>
          <p:nvPr/>
        </p:nvSpPr>
        <p:spPr>
          <a:xfrm>
            <a:off x="1109287" y="6079525"/>
            <a:ext cx="5939481" cy="369671"/>
          </a:xfrm>
          <a:prstGeom prst="rect">
            <a:avLst/>
          </a:prstGeom>
          <a:noFill/>
        </p:spPr>
        <p:txBody>
          <a:bodyPr wrap="square" rtlCol="0">
            <a:spAutoFit/>
          </a:bodyPr>
          <a:lstStyle/>
          <a:p>
            <a:r>
              <a:rPr lang="en-US" dirty="0" smtClean="0"/>
              <a:t>* Data for all of Santa Cruz County</a:t>
            </a:r>
            <a:endParaRPr lang="en-US" dirty="0"/>
          </a:p>
        </p:txBody>
      </p:sp>
    </p:spTree>
    <p:extLst>
      <p:ext uri="{BB962C8B-B14F-4D97-AF65-F5344CB8AC3E}">
        <p14:creationId xmlns:p14="http://schemas.microsoft.com/office/powerpoint/2010/main" val="2040363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72736" y="2585972"/>
            <a:ext cx="8915399" cy="1468800"/>
          </a:xfrm>
        </p:spPr>
        <p:txBody>
          <a:bodyPr/>
          <a:lstStyle/>
          <a:p>
            <a:r>
              <a:rPr lang="en-US" dirty="0" smtClean="0"/>
              <a:t>Lessons from Santa Cruz Business Focus Groups, Fall 2014</a:t>
            </a:r>
            <a:endParaRPr lang="en-US" dirty="0"/>
          </a:p>
        </p:txBody>
      </p:sp>
    </p:spTree>
    <p:extLst>
      <p:ext uri="{BB962C8B-B14F-4D97-AF65-F5344CB8AC3E}">
        <p14:creationId xmlns:p14="http://schemas.microsoft.com/office/powerpoint/2010/main" val="417165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Meant by “Supply Reliability”?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7978131"/>
              </p:ext>
            </p:extLst>
          </p:nvPr>
        </p:nvGraphicFramePr>
        <p:xfrm>
          <a:off x="1279397" y="1905000"/>
          <a:ext cx="9694967" cy="4108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738184" y="6409038"/>
            <a:ext cx="8089557" cy="276999"/>
          </a:xfrm>
          <a:prstGeom prst="rect">
            <a:avLst/>
          </a:prstGeom>
          <a:noFill/>
        </p:spPr>
        <p:txBody>
          <a:bodyPr wrap="square" rtlCol="0">
            <a:spAutoFit/>
          </a:bodyPr>
          <a:lstStyle/>
          <a:p>
            <a:r>
              <a:rPr lang="en-US" sz="1200" dirty="0" smtClean="0"/>
              <a:t>Source: California Urban Water Agencies (1992) “Water Supply Reliability in California, Phase 1 Report”</a:t>
            </a:r>
            <a:endParaRPr lang="en-US" sz="1200" dirty="0"/>
          </a:p>
        </p:txBody>
      </p:sp>
    </p:spTree>
    <p:extLst>
      <p:ext uri="{BB962C8B-B14F-4D97-AF65-F5344CB8AC3E}">
        <p14:creationId xmlns:p14="http://schemas.microsoft.com/office/powerpoint/2010/main" val="693064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Green Industry</a:t>
            </a:r>
            <a:endParaRPr lang="en-US" dirty="0"/>
          </a:p>
        </p:txBody>
      </p:sp>
      <p:sp>
        <p:nvSpPr>
          <p:cNvPr id="5" name="Content Placeholder 4"/>
          <p:cNvSpPr>
            <a:spLocks noGrp="1"/>
          </p:cNvSpPr>
          <p:nvPr>
            <p:ph idx="1"/>
          </p:nvPr>
        </p:nvSpPr>
        <p:spPr>
          <a:xfrm>
            <a:off x="2141838" y="1285103"/>
            <a:ext cx="9362774" cy="4626119"/>
          </a:xfrm>
        </p:spPr>
        <p:txBody>
          <a:bodyPr>
            <a:noAutofit/>
          </a:bodyPr>
          <a:lstStyle/>
          <a:p>
            <a:r>
              <a:rPr lang="en-US" sz="2000" dirty="0" smtClean="0"/>
              <a:t>Nurseries/Garden Centers</a:t>
            </a:r>
          </a:p>
          <a:p>
            <a:pPr lvl="1"/>
            <a:r>
              <a:rPr lang="en-US" sz="1800" dirty="0" smtClean="0"/>
              <a:t>Sales down 13-20% because of water use restrictions</a:t>
            </a:r>
          </a:p>
          <a:p>
            <a:pPr lvl="1"/>
            <a:r>
              <a:rPr lang="en-US" sz="1800" dirty="0" smtClean="0"/>
              <a:t>Drought of equal consequence as recession in terms of impact on sales</a:t>
            </a:r>
          </a:p>
          <a:p>
            <a:pPr lvl="1"/>
            <a:r>
              <a:rPr lang="en-US" sz="1800" dirty="0" smtClean="0"/>
              <a:t>Water uncertainty impacting inventory costs and profitability</a:t>
            </a:r>
          </a:p>
          <a:p>
            <a:r>
              <a:rPr lang="en-US" sz="2000" dirty="0" smtClean="0"/>
              <a:t>Landscape Contractors</a:t>
            </a:r>
          </a:p>
          <a:p>
            <a:pPr lvl="1"/>
            <a:r>
              <a:rPr lang="en-US" sz="1800" dirty="0" smtClean="0"/>
              <a:t>Financial impact still uncertain</a:t>
            </a:r>
          </a:p>
          <a:p>
            <a:pPr lvl="1"/>
            <a:r>
              <a:rPr lang="en-US" sz="1800" dirty="0" smtClean="0"/>
              <a:t>Spending much more time with frustrated/angry clients</a:t>
            </a:r>
          </a:p>
          <a:p>
            <a:pPr lvl="1"/>
            <a:r>
              <a:rPr lang="en-US" sz="1800" dirty="0" smtClean="0"/>
              <a:t>Clients deciding to stop maintaining landscape until water situation improves</a:t>
            </a:r>
          </a:p>
          <a:p>
            <a:r>
              <a:rPr lang="en-US" sz="2000" dirty="0" smtClean="0"/>
              <a:t>Golf Courses</a:t>
            </a:r>
          </a:p>
          <a:p>
            <a:pPr lvl="1"/>
            <a:r>
              <a:rPr lang="en-US" sz="1800" dirty="0" smtClean="0"/>
              <a:t>Significant costs being incurred to replace turf, invest in irrigation</a:t>
            </a:r>
          </a:p>
          <a:p>
            <a:pPr lvl="1"/>
            <a:r>
              <a:rPr lang="en-US" sz="1800" dirty="0" smtClean="0"/>
              <a:t>Significant drop in green fees ($500,000 to $1,000,000)</a:t>
            </a:r>
          </a:p>
          <a:p>
            <a:pPr lvl="1"/>
            <a:r>
              <a:rPr lang="en-US" sz="1800" dirty="0" smtClean="0"/>
              <a:t>Reputation effects are a big concern.  Business sustained primarily by word of mouth reviews of courses. Golfers have lots of choices to play elsewhere.</a:t>
            </a:r>
            <a:endParaRPr lang="en-US" sz="1800" dirty="0"/>
          </a:p>
        </p:txBody>
      </p:sp>
    </p:spTree>
    <p:extLst>
      <p:ext uri="{BB962C8B-B14F-4D97-AF65-F5344CB8AC3E}">
        <p14:creationId xmlns:p14="http://schemas.microsoft.com/office/powerpoint/2010/main" val="25685041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Hospitality Sector</a:t>
            </a:r>
            <a:endParaRPr lang="en-US" dirty="0"/>
          </a:p>
        </p:txBody>
      </p:sp>
      <p:sp>
        <p:nvSpPr>
          <p:cNvPr id="3" name="Content Placeholder 2"/>
          <p:cNvSpPr>
            <a:spLocks noGrp="1"/>
          </p:cNvSpPr>
          <p:nvPr>
            <p:ph idx="1"/>
          </p:nvPr>
        </p:nvSpPr>
        <p:spPr>
          <a:xfrm>
            <a:off x="2290119" y="1301577"/>
            <a:ext cx="9214493" cy="4852087"/>
          </a:xfrm>
        </p:spPr>
        <p:txBody>
          <a:bodyPr>
            <a:noAutofit/>
          </a:bodyPr>
          <a:lstStyle/>
          <a:p>
            <a:r>
              <a:rPr lang="en-US" sz="2800" dirty="0" smtClean="0"/>
              <a:t>Principal concern of sector: What else can we do? Most properties already fully retrofitted</a:t>
            </a:r>
          </a:p>
          <a:p>
            <a:r>
              <a:rPr lang="en-US" sz="2800" dirty="0" smtClean="0"/>
              <a:t>Very worried that Stage 4 restrictions would impact both revenue and profitability</a:t>
            </a:r>
          </a:p>
          <a:p>
            <a:pPr lvl="1"/>
            <a:r>
              <a:rPr lang="en-US" sz="2400" dirty="0" smtClean="0"/>
              <a:t>Rising water </a:t>
            </a:r>
            <a:r>
              <a:rPr lang="en-US" sz="2400" dirty="0"/>
              <a:t>costs are </a:t>
            </a:r>
            <a:r>
              <a:rPr lang="en-US" sz="2400" dirty="0" smtClean="0"/>
              <a:t>starting to impact net </a:t>
            </a:r>
            <a:r>
              <a:rPr lang="en-US" sz="2400" dirty="0"/>
              <a:t>revenue, particularly for </a:t>
            </a:r>
            <a:r>
              <a:rPr lang="en-US" sz="2400" dirty="0" smtClean="0"/>
              <a:t>restaurants</a:t>
            </a:r>
            <a:endParaRPr lang="en-US" sz="2600" dirty="0" smtClean="0"/>
          </a:p>
          <a:p>
            <a:r>
              <a:rPr lang="en-US" sz="2800" dirty="0" smtClean="0"/>
              <a:t>Boardwalk has retrofitted all fixtures, installed meters on all points of water use, installed recycling systems, and is looking at replacing remaining turf with artificial grass</a:t>
            </a:r>
            <a:endParaRPr lang="en-US" sz="2800" dirty="0"/>
          </a:p>
        </p:txBody>
      </p:sp>
    </p:spTree>
    <p:extLst>
      <p:ext uri="{BB962C8B-B14F-4D97-AF65-F5344CB8AC3E}">
        <p14:creationId xmlns:p14="http://schemas.microsoft.com/office/powerpoint/2010/main" val="6884976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Correlated Risks</a:t>
            </a:r>
            <a:endParaRPr lang="en-US" dirty="0"/>
          </a:p>
        </p:txBody>
      </p:sp>
      <p:sp>
        <p:nvSpPr>
          <p:cNvPr id="3" name="Content Placeholder 2"/>
          <p:cNvSpPr>
            <a:spLocks noGrp="1"/>
          </p:cNvSpPr>
          <p:nvPr>
            <p:ph idx="1"/>
          </p:nvPr>
        </p:nvSpPr>
        <p:spPr/>
        <p:txBody>
          <a:bodyPr>
            <a:noAutofit/>
          </a:bodyPr>
          <a:lstStyle/>
          <a:p>
            <a:r>
              <a:rPr lang="en-US" sz="2800" dirty="0" smtClean="0"/>
              <a:t>Agriculture is most vulnerable to water shortages</a:t>
            </a:r>
          </a:p>
          <a:p>
            <a:r>
              <a:rPr lang="en-US" sz="2800" dirty="0" smtClean="0"/>
              <a:t>Regional economies with strong linkages to agriculture, like Santa Cruz County’s, are doubly at risk if urban and agricultural water supply reliability is correlated – for example, if both depend on the same primary sources for water.</a:t>
            </a:r>
          </a:p>
          <a:p>
            <a:r>
              <a:rPr lang="en-US" sz="2800" dirty="0" smtClean="0"/>
              <a:t>In these cases, impacts in both agricultural and urban sectors can compound region-wide impacts</a:t>
            </a:r>
            <a:endParaRPr lang="en-US" sz="2800" dirty="0"/>
          </a:p>
        </p:txBody>
      </p:sp>
    </p:spTree>
    <p:extLst>
      <p:ext uri="{BB962C8B-B14F-4D97-AF65-F5344CB8AC3E}">
        <p14:creationId xmlns:p14="http://schemas.microsoft.com/office/powerpoint/2010/main" val="239905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7450" y="2297647"/>
            <a:ext cx="8915399" cy="1468800"/>
          </a:xfrm>
        </p:spPr>
        <p:txBody>
          <a:bodyPr/>
          <a:lstStyle/>
          <a:p>
            <a:r>
              <a:rPr lang="en-US" dirty="0" smtClean="0"/>
              <a:t>Questions/Discussion</a:t>
            </a:r>
            <a:endParaRPr lang="en-US" dirty="0"/>
          </a:p>
        </p:txBody>
      </p:sp>
    </p:spTree>
    <p:extLst>
      <p:ext uri="{BB962C8B-B14F-4D97-AF65-F5344CB8AC3E}">
        <p14:creationId xmlns:p14="http://schemas.microsoft.com/office/powerpoint/2010/main" val="717467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2002 Silicon Valley Manufacturing Group Survey</a:t>
            </a:r>
            <a:endParaRPr lang="en-US" dirty="0"/>
          </a:p>
        </p:txBody>
      </p:sp>
      <p:sp>
        <p:nvSpPr>
          <p:cNvPr id="3" name="Content Placeholder 2"/>
          <p:cNvSpPr>
            <a:spLocks noGrp="1"/>
          </p:cNvSpPr>
          <p:nvPr>
            <p:ph idx="1"/>
          </p:nvPr>
        </p:nvSpPr>
        <p:spPr/>
        <p:txBody>
          <a:bodyPr>
            <a:normAutofit/>
          </a:bodyPr>
          <a:lstStyle/>
          <a:p>
            <a:r>
              <a:rPr lang="en-US" dirty="0" smtClean="0"/>
              <a:t>Two-thirds </a:t>
            </a:r>
            <a:r>
              <a:rPr lang="en-US" dirty="0"/>
              <a:t>of </a:t>
            </a:r>
            <a:r>
              <a:rPr lang="en-US" dirty="0" smtClean="0"/>
              <a:t>surveyed companies said </a:t>
            </a:r>
            <a:r>
              <a:rPr lang="en-US" dirty="0"/>
              <a:t>a thirty day interruption in water service would force them to shut down </a:t>
            </a:r>
            <a:r>
              <a:rPr lang="en-US" dirty="0" smtClean="0"/>
              <a:t>completely.</a:t>
            </a:r>
          </a:p>
          <a:p>
            <a:r>
              <a:rPr lang="en-US" dirty="0" smtClean="0"/>
              <a:t>Many </a:t>
            </a:r>
            <a:r>
              <a:rPr lang="en-US" dirty="0"/>
              <a:t>had no backup plans for the event of unexpected, severe rationing or complete water </a:t>
            </a:r>
            <a:r>
              <a:rPr lang="en-US" dirty="0" smtClean="0"/>
              <a:t>outages.</a:t>
            </a:r>
          </a:p>
          <a:p>
            <a:r>
              <a:rPr lang="en-US" dirty="0" smtClean="0"/>
              <a:t>Similar </a:t>
            </a:r>
            <a:r>
              <a:rPr lang="en-US" dirty="0"/>
              <a:t>interviews with commercial and industrial water users in the </a:t>
            </a:r>
            <a:r>
              <a:rPr lang="en-US" dirty="0" smtClean="0"/>
              <a:t>Bay </a:t>
            </a:r>
            <a:r>
              <a:rPr lang="en-US" dirty="0"/>
              <a:t>Area </a:t>
            </a:r>
            <a:r>
              <a:rPr lang="en-US" dirty="0" smtClean="0"/>
              <a:t>indicate that businesses are concerned that drought-related water </a:t>
            </a:r>
            <a:r>
              <a:rPr lang="en-US" dirty="0"/>
              <a:t>supply interruptions would have serious operational impacts on businesses.</a:t>
            </a:r>
          </a:p>
          <a:p>
            <a:pPr marL="457200" lvl="1" indent="0">
              <a:buNone/>
            </a:pPr>
            <a:r>
              <a:rPr lang="en-US" dirty="0" err="1"/>
              <a:t>Brozovic</a:t>
            </a:r>
            <a:r>
              <a:rPr lang="en-US" dirty="0"/>
              <a:t>, N, Sunding, D., and </a:t>
            </a:r>
            <a:r>
              <a:rPr lang="en-US" dirty="0" err="1"/>
              <a:t>Zilberman</a:t>
            </a:r>
            <a:r>
              <a:rPr lang="en-US" dirty="0"/>
              <a:t>, D., “Estimating Business and Residential Water Supply Interruption Losses from Catastrophic Events, Water Resources Research (2007) Volume: 43, Issue: 8; and Bay Area Economic Forum. </a:t>
            </a:r>
            <a:r>
              <a:rPr lang="en-US" dirty="0" err="1"/>
              <a:t>Hetch</a:t>
            </a:r>
            <a:r>
              <a:rPr lang="en-US" dirty="0"/>
              <a:t> </a:t>
            </a:r>
            <a:r>
              <a:rPr lang="en-US" dirty="0" err="1"/>
              <a:t>Hetchy</a:t>
            </a:r>
            <a:r>
              <a:rPr lang="en-US" dirty="0"/>
              <a:t> water and the Bay Area economy, October 2002.</a:t>
            </a:r>
          </a:p>
        </p:txBody>
      </p:sp>
    </p:spTree>
    <p:extLst>
      <p:ext uri="{BB962C8B-B14F-4D97-AF65-F5344CB8AC3E}">
        <p14:creationId xmlns:p14="http://schemas.microsoft.com/office/powerpoint/2010/main" val="2466556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0341" y="511991"/>
            <a:ext cx="3505199" cy="976312"/>
          </a:xfrm>
        </p:spPr>
        <p:txBody>
          <a:bodyPr>
            <a:noAutofit/>
          </a:bodyPr>
          <a:lstStyle/>
          <a:p>
            <a:r>
              <a:rPr lang="en-US" sz="3200" b="1" dirty="0" smtClean="0"/>
              <a:t>Supply Reliability Sweet Spot</a:t>
            </a:r>
            <a:endParaRPr lang="en-US" sz="3200" b="1" dirty="0"/>
          </a:p>
        </p:txBody>
      </p:sp>
      <p:sp>
        <p:nvSpPr>
          <p:cNvPr id="13" name="Content Placeholder 12"/>
          <p:cNvSpPr>
            <a:spLocks noGrp="1"/>
          </p:cNvSpPr>
          <p:nvPr>
            <p:ph idx="1"/>
          </p:nvPr>
        </p:nvSpPr>
        <p:spPr/>
        <p:txBody>
          <a:bodyPr/>
          <a:lstStyle/>
          <a:p>
            <a:endParaRPr lang="en-US"/>
          </a:p>
        </p:txBody>
      </p:sp>
      <p:sp>
        <p:nvSpPr>
          <p:cNvPr id="9" name="Text Placeholder 8"/>
          <p:cNvSpPr>
            <a:spLocks noGrp="1"/>
          </p:cNvSpPr>
          <p:nvPr>
            <p:ph type="body" sz="half" idx="2"/>
          </p:nvPr>
        </p:nvSpPr>
        <p:spPr>
          <a:xfrm>
            <a:off x="1631077" y="2003781"/>
            <a:ext cx="3505199" cy="4262436"/>
          </a:xfrm>
        </p:spPr>
        <p:txBody>
          <a:bodyPr>
            <a:normAutofit lnSpcReduction="10000"/>
          </a:bodyPr>
          <a:lstStyle/>
          <a:p>
            <a:r>
              <a:rPr lang="en-US" sz="1800" dirty="0" smtClean="0"/>
              <a:t>Resource costs </a:t>
            </a:r>
            <a:r>
              <a:rPr lang="en-US" sz="1800" u="sng" dirty="0" smtClean="0"/>
              <a:t>increase</a:t>
            </a:r>
            <a:r>
              <a:rPr lang="en-US" sz="1800" dirty="0" smtClean="0"/>
              <a:t> with reliability</a:t>
            </a:r>
          </a:p>
          <a:p>
            <a:r>
              <a:rPr lang="en-US" sz="1800" dirty="0" smtClean="0"/>
              <a:t>Consumer losses </a:t>
            </a:r>
            <a:r>
              <a:rPr lang="en-US" sz="1800" u="sng" dirty="0" smtClean="0"/>
              <a:t>decrease</a:t>
            </a:r>
            <a:r>
              <a:rPr lang="en-US" sz="1800" dirty="0" smtClean="0"/>
              <a:t> with reliability</a:t>
            </a:r>
          </a:p>
          <a:p>
            <a:r>
              <a:rPr lang="en-US" sz="1800" dirty="0" smtClean="0"/>
              <a:t>Total Cost = Resource Cost + Consumer Loss</a:t>
            </a:r>
          </a:p>
          <a:p>
            <a:endParaRPr lang="en-US" dirty="0"/>
          </a:p>
          <a:p>
            <a:r>
              <a:rPr lang="en-US" sz="2400" dirty="0" smtClean="0"/>
              <a:t>Reliability planning involves balancing consumer loss from shortages against the cost of improving system reliability</a:t>
            </a:r>
            <a:endParaRPr lang="en-US" sz="2400" dirty="0"/>
          </a:p>
        </p:txBody>
      </p:sp>
      <p:pic>
        <p:nvPicPr>
          <p:cNvPr id="16" name="Picture 15"/>
          <p:cNvPicPr>
            <a:picLocks noChangeAspect="1"/>
          </p:cNvPicPr>
          <p:nvPr/>
        </p:nvPicPr>
        <p:blipFill>
          <a:blip r:embed="rId2"/>
          <a:stretch>
            <a:fillRect/>
          </a:stretch>
        </p:blipFill>
        <p:spPr>
          <a:xfrm>
            <a:off x="5183188" y="268918"/>
            <a:ext cx="6172200" cy="6172200"/>
          </a:xfrm>
          <a:prstGeom prst="rect">
            <a:avLst/>
          </a:prstGeom>
        </p:spPr>
      </p:pic>
      <p:sp>
        <p:nvSpPr>
          <p:cNvPr id="17" name="Oval 16"/>
          <p:cNvSpPr/>
          <p:nvPr/>
        </p:nvSpPr>
        <p:spPr>
          <a:xfrm>
            <a:off x="5947717" y="3292429"/>
            <a:ext cx="1775949" cy="174089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8" name="TextBox 17"/>
          <p:cNvSpPr txBox="1"/>
          <p:nvPr/>
        </p:nvSpPr>
        <p:spPr>
          <a:xfrm>
            <a:off x="6281350" y="4043424"/>
            <a:ext cx="1075039" cy="646331"/>
          </a:xfrm>
          <a:prstGeom prst="rect">
            <a:avLst/>
          </a:prstGeom>
          <a:noFill/>
        </p:spPr>
        <p:txBody>
          <a:bodyPr wrap="square" rtlCol="0">
            <a:spAutoFit/>
          </a:bodyPr>
          <a:lstStyle/>
          <a:p>
            <a:pPr algn="ctr"/>
            <a:r>
              <a:rPr lang="en-US" dirty="0" smtClean="0"/>
              <a:t>Today’s focus</a:t>
            </a:r>
            <a:endParaRPr lang="en-US" dirty="0"/>
          </a:p>
        </p:txBody>
      </p:sp>
    </p:spTree>
    <p:extLst>
      <p:ext uri="{BB962C8B-B14F-4D97-AF65-F5344CB8AC3E}">
        <p14:creationId xmlns:p14="http://schemas.microsoft.com/office/powerpoint/2010/main" val="2799412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Translating Water Supply Shortages into Reductions in Economic Welfare</a:t>
            </a:r>
            <a:endParaRPr lang="en-US" dirty="0"/>
          </a:p>
        </p:txBody>
      </p:sp>
      <p:grpSp>
        <p:nvGrpSpPr>
          <p:cNvPr id="26" name="Group 25"/>
          <p:cNvGrpSpPr/>
          <p:nvPr/>
        </p:nvGrpSpPr>
        <p:grpSpPr>
          <a:xfrm>
            <a:off x="604937" y="2319291"/>
            <a:ext cx="10386398" cy="2080406"/>
            <a:chOff x="604937" y="2319291"/>
            <a:chExt cx="10386398" cy="2080406"/>
          </a:xfrm>
        </p:grpSpPr>
        <p:sp>
          <p:nvSpPr>
            <p:cNvPr id="7" name="TextBox 6"/>
            <p:cNvSpPr txBox="1"/>
            <p:nvPr/>
          </p:nvSpPr>
          <p:spPr>
            <a:xfrm>
              <a:off x="604937" y="2899719"/>
              <a:ext cx="1534297" cy="923330"/>
            </a:xfrm>
            <a:prstGeom prst="rect">
              <a:avLst/>
            </a:prstGeom>
            <a:noFill/>
          </p:spPr>
          <p:txBody>
            <a:bodyPr wrap="square" rtlCol="0">
              <a:spAutoFit/>
            </a:bodyPr>
            <a:lstStyle/>
            <a:p>
              <a:pPr algn="ctr"/>
              <a:r>
                <a:rPr lang="en-US" b="1" dirty="0" smtClean="0"/>
                <a:t>Water</a:t>
              </a:r>
            </a:p>
            <a:p>
              <a:pPr algn="ctr"/>
              <a:r>
                <a:rPr lang="en-US" b="1" dirty="0" smtClean="0"/>
                <a:t>Supply</a:t>
              </a:r>
            </a:p>
            <a:p>
              <a:pPr algn="ctr"/>
              <a:r>
                <a:rPr lang="en-US" b="1" dirty="0" smtClean="0"/>
                <a:t>Shortages</a:t>
              </a:r>
              <a:endParaRPr lang="en-US" b="1" dirty="0"/>
            </a:p>
          </p:txBody>
        </p:sp>
        <p:sp>
          <p:nvSpPr>
            <p:cNvPr id="8" name="Rectangle 7"/>
            <p:cNvSpPr/>
            <p:nvPr/>
          </p:nvSpPr>
          <p:spPr>
            <a:xfrm>
              <a:off x="2660821" y="2652930"/>
              <a:ext cx="1952367" cy="14169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Drought</a:t>
              </a:r>
            </a:p>
            <a:p>
              <a:pPr algn="ctr"/>
              <a:r>
                <a:rPr lang="en-US" dirty="0" smtClean="0"/>
                <a:t>Management</a:t>
              </a:r>
            </a:p>
            <a:p>
              <a:pPr algn="ctr"/>
              <a:r>
                <a:rPr lang="en-US" dirty="0" smtClean="0"/>
                <a:t>Policies</a:t>
              </a:r>
              <a:endParaRPr lang="en-US" dirty="0"/>
            </a:p>
          </p:txBody>
        </p:sp>
        <p:sp>
          <p:nvSpPr>
            <p:cNvPr id="9" name="Rectangle 8"/>
            <p:cNvSpPr/>
            <p:nvPr/>
          </p:nvSpPr>
          <p:spPr>
            <a:xfrm>
              <a:off x="7212226" y="2652930"/>
              <a:ext cx="1952367" cy="141690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t>Users</a:t>
              </a:r>
            </a:p>
            <a:p>
              <a:pPr algn="ctr"/>
              <a:endParaRPr lang="en-US" dirty="0" smtClean="0"/>
            </a:p>
            <a:p>
              <a:pPr algn="ctr"/>
              <a:r>
                <a:rPr lang="en-US" sz="1400" dirty="0" smtClean="0">
                  <a:solidFill>
                    <a:schemeClr val="tx1"/>
                  </a:solidFill>
                </a:rPr>
                <a:t>Residential</a:t>
              </a:r>
            </a:p>
            <a:p>
              <a:pPr algn="ctr"/>
              <a:r>
                <a:rPr lang="en-US" sz="1400" dirty="0" smtClean="0">
                  <a:solidFill>
                    <a:schemeClr val="tx1"/>
                  </a:solidFill>
                </a:rPr>
                <a:t>Commercial</a:t>
              </a:r>
            </a:p>
            <a:p>
              <a:pPr algn="ctr"/>
              <a:r>
                <a:rPr lang="en-US" sz="1400" dirty="0" smtClean="0">
                  <a:solidFill>
                    <a:schemeClr val="tx1"/>
                  </a:solidFill>
                </a:rPr>
                <a:t>Industrial</a:t>
              </a:r>
              <a:endParaRPr lang="en-US" sz="1400" dirty="0">
                <a:solidFill>
                  <a:schemeClr val="tx1"/>
                </a:solidFill>
              </a:endParaRPr>
            </a:p>
          </p:txBody>
        </p:sp>
        <p:sp>
          <p:nvSpPr>
            <p:cNvPr id="10" name="TextBox 9"/>
            <p:cNvSpPr txBox="1"/>
            <p:nvPr/>
          </p:nvSpPr>
          <p:spPr>
            <a:xfrm>
              <a:off x="9457038" y="2319291"/>
              <a:ext cx="1534297" cy="923330"/>
            </a:xfrm>
            <a:prstGeom prst="rect">
              <a:avLst/>
            </a:prstGeom>
            <a:noFill/>
          </p:spPr>
          <p:txBody>
            <a:bodyPr wrap="square" rtlCol="0">
              <a:spAutoFit/>
            </a:bodyPr>
            <a:lstStyle/>
            <a:p>
              <a:pPr algn="ctr"/>
              <a:r>
                <a:rPr lang="en-US" b="1" dirty="0" smtClean="0"/>
                <a:t>Change in</a:t>
              </a:r>
            </a:p>
            <a:p>
              <a:pPr algn="ctr"/>
              <a:r>
                <a:rPr lang="en-US" b="1" dirty="0" smtClean="0"/>
                <a:t>Actual</a:t>
              </a:r>
            </a:p>
            <a:p>
              <a:pPr algn="ctr"/>
              <a:r>
                <a:rPr lang="en-US" b="1" dirty="0" smtClean="0"/>
                <a:t>Water Use</a:t>
              </a:r>
              <a:endParaRPr lang="en-US" b="1" dirty="0"/>
            </a:p>
          </p:txBody>
        </p:sp>
        <p:sp>
          <p:nvSpPr>
            <p:cNvPr id="11" name="TextBox 10"/>
            <p:cNvSpPr txBox="1"/>
            <p:nvPr/>
          </p:nvSpPr>
          <p:spPr>
            <a:xfrm>
              <a:off x="9457038" y="3476367"/>
              <a:ext cx="1534297" cy="923330"/>
            </a:xfrm>
            <a:prstGeom prst="rect">
              <a:avLst/>
            </a:prstGeom>
            <a:noFill/>
          </p:spPr>
          <p:txBody>
            <a:bodyPr wrap="square" rtlCol="0">
              <a:spAutoFit/>
            </a:bodyPr>
            <a:lstStyle/>
            <a:p>
              <a:pPr algn="ctr"/>
              <a:r>
                <a:rPr lang="en-US" b="1" dirty="0" smtClean="0"/>
                <a:t>Change in</a:t>
              </a:r>
            </a:p>
            <a:p>
              <a:pPr algn="ctr"/>
              <a:r>
                <a:rPr lang="en-US" b="1" dirty="0" smtClean="0"/>
                <a:t>Economic</a:t>
              </a:r>
            </a:p>
            <a:p>
              <a:pPr algn="ctr"/>
              <a:r>
                <a:rPr lang="en-US" b="1" dirty="0" smtClean="0"/>
                <a:t>Welfare</a:t>
              </a:r>
              <a:endParaRPr lang="en-US" b="1" dirty="0"/>
            </a:p>
          </p:txBody>
        </p:sp>
        <p:cxnSp>
          <p:nvCxnSpPr>
            <p:cNvPr id="13" name="Straight Arrow Connector 12"/>
            <p:cNvCxnSpPr/>
            <p:nvPr/>
          </p:nvCxnSpPr>
          <p:spPr>
            <a:xfrm>
              <a:off x="4753232" y="2965622"/>
              <a:ext cx="23724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753232" y="3291017"/>
              <a:ext cx="23724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753232" y="3616412"/>
              <a:ext cx="23724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753232" y="3941807"/>
              <a:ext cx="2372498" cy="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270574" y="2780956"/>
              <a:ext cx="1343608" cy="369332"/>
            </a:xfrm>
            <a:prstGeom prst="rect">
              <a:avLst/>
            </a:prstGeom>
            <a:solidFill>
              <a:schemeClr val="bg1"/>
            </a:solidFill>
          </p:spPr>
          <p:txBody>
            <a:bodyPr wrap="square" rtlCol="0">
              <a:spAutoFit/>
            </a:bodyPr>
            <a:lstStyle/>
            <a:p>
              <a:pPr algn="ctr"/>
              <a:r>
                <a:rPr lang="en-US" dirty="0" smtClean="0"/>
                <a:t>Education</a:t>
              </a:r>
              <a:endParaRPr lang="en-US" dirty="0"/>
            </a:p>
          </p:txBody>
        </p:sp>
        <p:sp>
          <p:nvSpPr>
            <p:cNvPr id="18" name="TextBox 17"/>
            <p:cNvSpPr txBox="1"/>
            <p:nvPr/>
          </p:nvSpPr>
          <p:spPr>
            <a:xfrm>
              <a:off x="5270574" y="3084383"/>
              <a:ext cx="1343608" cy="369332"/>
            </a:xfrm>
            <a:prstGeom prst="rect">
              <a:avLst/>
            </a:prstGeom>
            <a:solidFill>
              <a:schemeClr val="bg1"/>
            </a:solidFill>
          </p:spPr>
          <p:txBody>
            <a:bodyPr wrap="square" rtlCol="0">
              <a:spAutoFit/>
            </a:bodyPr>
            <a:lstStyle/>
            <a:p>
              <a:pPr algn="ctr"/>
              <a:r>
                <a:rPr lang="en-US" dirty="0" smtClean="0"/>
                <a:t>Pricing</a:t>
              </a:r>
              <a:endParaRPr lang="en-US" dirty="0"/>
            </a:p>
          </p:txBody>
        </p:sp>
        <p:sp>
          <p:nvSpPr>
            <p:cNvPr id="19" name="TextBox 18"/>
            <p:cNvSpPr txBox="1"/>
            <p:nvPr/>
          </p:nvSpPr>
          <p:spPr>
            <a:xfrm>
              <a:off x="5270574" y="3431746"/>
              <a:ext cx="1343608" cy="369332"/>
            </a:xfrm>
            <a:prstGeom prst="rect">
              <a:avLst/>
            </a:prstGeom>
            <a:solidFill>
              <a:schemeClr val="bg1"/>
            </a:solidFill>
          </p:spPr>
          <p:txBody>
            <a:bodyPr wrap="square" rtlCol="0">
              <a:spAutoFit/>
            </a:bodyPr>
            <a:lstStyle/>
            <a:p>
              <a:pPr algn="ctr"/>
              <a:r>
                <a:rPr lang="en-US" dirty="0" smtClean="0"/>
                <a:t>Restrictions</a:t>
              </a:r>
              <a:endParaRPr lang="en-US" dirty="0"/>
            </a:p>
          </p:txBody>
        </p:sp>
        <p:sp>
          <p:nvSpPr>
            <p:cNvPr id="20" name="TextBox 19"/>
            <p:cNvSpPr txBox="1"/>
            <p:nvPr/>
          </p:nvSpPr>
          <p:spPr>
            <a:xfrm>
              <a:off x="5270574" y="3779109"/>
              <a:ext cx="1343608" cy="369332"/>
            </a:xfrm>
            <a:prstGeom prst="rect">
              <a:avLst/>
            </a:prstGeom>
            <a:solidFill>
              <a:schemeClr val="bg1"/>
            </a:solidFill>
          </p:spPr>
          <p:txBody>
            <a:bodyPr wrap="square" rtlCol="0">
              <a:spAutoFit/>
            </a:bodyPr>
            <a:lstStyle/>
            <a:p>
              <a:pPr algn="ctr"/>
              <a:r>
                <a:rPr lang="en-US" dirty="0" smtClean="0"/>
                <a:t>Appeals</a:t>
              </a:r>
              <a:endParaRPr lang="en-US" dirty="0"/>
            </a:p>
          </p:txBody>
        </p:sp>
        <p:cxnSp>
          <p:nvCxnSpPr>
            <p:cNvPr id="22" name="Straight Arrow Connector 21"/>
            <p:cNvCxnSpPr/>
            <p:nvPr/>
          </p:nvCxnSpPr>
          <p:spPr>
            <a:xfrm>
              <a:off x="2174033" y="3361384"/>
              <a:ext cx="410547" cy="0"/>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9182919" y="2780956"/>
              <a:ext cx="410547" cy="0"/>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9204773" y="3938032"/>
              <a:ext cx="410547" cy="0"/>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1372085" y="5877108"/>
            <a:ext cx="4358951" cy="461665"/>
          </a:xfrm>
          <a:prstGeom prst="rect">
            <a:avLst/>
          </a:prstGeom>
          <a:noFill/>
        </p:spPr>
        <p:txBody>
          <a:bodyPr wrap="square" rtlCol="0">
            <a:spAutoFit/>
          </a:bodyPr>
          <a:lstStyle/>
          <a:p>
            <a:r>
              <a:rPr lang="en-US" sz="1200" dirty="0" smtClean="0"/>
              <a:t>Source: Dixon, L., et al., “Drought Management Policies and Economic Effects in Urban Areas of California, 1987-1992. RAND.</a:t>
            </a:r>
            <a:endParaRPr lang="en-US" sz="1200" dirty="0"/>
          </a:p>
        </p:txBody>
      </p:sp>
    </p:spTree>
    <p:extLst>
      <p:ext uri="{BB962C8B-B14F-4D97-AF65-F5344CB8AC3E}">
        <p14:creationId xmlns:p14="http://schemas.microsoft.com/office/powerpoint/2010/main" val="977532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Typical Shortage-Induced Changes in Economic Welfare</a:t>
            </a:r>
            <a:endParaRPr lang="en-US" dirty="0"/>
          </a:p>
        </p:txBody>
      </p:sp>
      <p:sp>
        <p:nvSpPr>
          <p:cNvPr id="4" name="Text Placeholder 3"/>
          <p:cNvSpPr>
            <a:spLocks noGrp="1"/>
          </p:cNvSpPr>
          <p:nvPr>
            <p:ph type="body" idx="1"/>
          </p:nvPr>
        </p:nvSpPr>
        <p:spPr/>
        <p:txBody>
          <a:bodyPr/>
          <a:lstStyle/>
          <a:p>
            <a:r>
              <a:rPr lang="en-US" dirty="0" smtClean="0"/>
              <a:t>Residential Impacts</a:t>
            </a:r>
            <a:endParaRPr lang="en-US" dirty="0"/>
          </a:p>
        </p:txBody>
      </p:sp>
      <p:sp>
        <p:nvSpPr>
          <p:cNvPr id="5" name="Content Placeholder 4"/>
          <p:cNvSpPr>
            <a:spLocks noGrp="1"/>
          </p:cNvSpPr>
          <p:nvPr>
            <p:ph sz="half" idx="2"/>
          </p:nvPr>
        </p:nvSpPr>
        <p:spPr/>
        <p:txBody>
          <a:bodyPr>
            <a:normAutofit lnSpcReduction="10000"/>
          </a:bodyPr>
          <a:lstStyle/>
          <a:p>
            <a:r>
              <a:rPr lang="en-US" dirty="0" smtClean="0"/>
              <a:t>Constrained behavior (hassle factor, e.g. shorter showers, irrigation restrictions)</a:t>
            </a:r>
          </a:p>
          <a:p>
            <a:r>
              <a:rPr lang="en-US" dirty="0" smtClean="0"/>
              <a:t>Quality of Life (brown landscapes, impaired parks and play fields, dirty cars, windows, hard surfaces)</a:t>
            </a:r>
          </a:p>
          <a:p>
            <a:r>
              <a:rPr lang="en-US" dirty="0" smtClean="0"/>
              <a:t>Higher water cost (income reduction)</a:t>
            </a:r>
          </a:p>
          <a:p>
            <a:r>
              <a:rPr lang="en-US" dirty="0" smtClean="0"/>
              <a:t>Increased household expense (conservation costs, destroyed landscaping)</a:t>
            </a:r>
          </a:p>
          <a:p>
            <a:endParaRPr lang="en-US" dirty="0"/>
          </a:p>
        </p:txBody>
      </p:sp>
      <p:sp>
        <p:nvSpPr>
          <p:cNvPr id="6" name="Text Placeholder 5"/>
          <p:cNvSpPr>
            <a:spLocks noGrp="1"/>
          </p:cNvSpPr>
          <p:nvPr>
            <p:ph type="body" sz="quarter" idx="3"/>
          </p:nvPr>
        </p:nvSpPr>
        <p:spPr/>
        <p:txBody>
          <a:bodyPr/>
          <a:lstStyle/>
          <a:p>
            <a:r>
              <a:rPr lang="en-US" dirty="0" smtClean="0"/>
              <a:t>Business Impacts*</a:t>
            </a:r>
            <a:endParaRPr lang="en-US" dirty="0"/>
          </a:p>
        </p:txBody>
      </p:sp>
      <p:sp>
        <p:nvSpPr>
          <p:cNvPr id="7" name="Content Placeholder 6"/>
          <p:cNvSpPr>
            <a:spLocks noGrp="1"/>
          </p:cNvSpPr>
          <p:nvPr>
            <p:ph sz="quarter" idx="4"/>
          </p:nvPr>
        </p:nvSpPr>
        <p:spPr/>
        <p:txBody>
          <a:bodyPr/>
          <a:lstStyle/>
          <a:p>
            <a:r>
              <a:rPr lang="en-US" dirty="0" smtClean="0"/>
              <a:t>Reduced profit (output restrictions, increased production cost, lower demand)</a:t>
            </a:r>
          </a:p>
          <a:p>
            <a:r>
              <a:rPr lang="en-US" dirty="0" smtClean="0"/>
              <a:t>Reduced wage income</a:t>
            </a:r>
          </a:p>
          <a:p>
            <a:r>
              <a:rPr lang="en-US" dirty="0" smtClean="0"/>
              <a:t>Reduced employment</a:t>
            </a:r>
          </a:p>
          <a:p>
            <a:r>
              <a:rPr lang="en-US" dirty="0" smtClean="0"/>
              <a:t>Loss of market share</a:t>
            </a:r>
          </a:p>
          <a:p>
            <a:endParaRPr lang="en-US" dirty="0"/>
          </a:p>
        </p:txBody>
      </p:sp>
      <p:sp>
        <p:nvSpPr>
          <p:cNvPr id="8" name="TextBox 7"/>
          <p:cNvSpPr txBox="1"/>
          <p:nvPr/>
        </p:nvSpPr>
        <p:spPr>
          <a:xfrm>
            <a:off x="6932105" y="5065177"/>
            <a:ext cx="5045711" cy="738664"/>
          </a:xfrm>
          <a:prstGeom prst="rect">
            <a:avLst/>
          </a:prstGeom>
          <a:noFill/>
        </p:spPr>
        <p:txBody>
          <a:bodyPr wrap="square" rtlCol="0">
            <a:spAutoFit/>
          </a:bodyPr>
          <a:lstStyle/>
          <a:p>
            <a:r>
              <a:rPr lang="en-US" sz="1400" dirty="0" smtClean="0"/>
              <a:t>* Not all impacts will be negative.  Some businesses may experience increased demand during shortages – e.g. businesses selling conservation devices or services.</a:t>
            </a:r>
            <a:endParaRPr lang="en-US" sz="1400" dirty="0"/>
          </a:p>
        </p:txBody>
      </p:sp>
    </p:spTree>
    <p:extLst>
      <p:ext uri="{BB962C8B-B14F-4D97-AF65-F5344CB8AC3E}">
        <p14:creationId xmlns:p14="http://schemas.microsoft.com/office/powerpoint/2010/main" val="116489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1" y="2651874"/>
            <a:ext cx="8915399" cy="1468800"/>
          </a:xfrm>
        </p:spPr>
        <p:txBody>
          <a:bodyPr/>
          <a:lstStyle/>
          <a:p>
            <a:r>
              <a:rPr lang="en-US" dirty="0" smtClean="0"/>
              <a:t>Empirical Estimates</a:t>
            </a:r>
            <a:br>
              <a:rPr lang="en-US" dirty="0" smtClean="0"/>
            </a:br>
            <a:r>
              <a:rPr lang="en-US" dirty="0" smtClean="0"/>
              <a:t>of Urban Shortage Costs</a:t>
            </a:r>
            <a:endParaRPr lang="en-US" dirty="0"/>
          </a:p>
        </p:txBody>
      </p:sp>
      <p:sp>
        <p:nvSpPr>
          <p:cNvPr id="7" name="Text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131495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Are Losses Measured?</a:t>
            </a:r>
            <a:endParaRPr lang="en-US" dirty="0"/>
          </a:p>
        </p:txBody>
      </p:sp>
      <p:pic>
        <p:nvPicPr>
          <p:cNvPr id="5" name="Content Placeholder 4"/>
          <p:cNvPicPr>
            <a:picLocks/>
          </p:cNvPicPr>
          <p:nvPr/>
        </p:nvPicPr>
        <p:blipFill>
          <a:blip r:embed="rId2">
            <a:extLst>
              <a:ext uri="{28A0092B-C50C-407E-A947-70E740481C1C}">
                <a14:useLocalDpi xmlns:a14="http://schemas.microsoft.com/office/drawing/2010/main" val="0"/>
              </a:ext>
            </a:extLst>
          </a:blip>
          <a:stretch>
            <a:fillRect/>
          </a:stretch>
        </p:blipFill>
        <p:spPr bwMode="auto">
          <a:xfrm>
            <a:off x="6409037" y="1783047"/>
            <a:ext cx="5445435" cy="4521280"/>
          </a:xfrm>
          <a:prstGeom prst="rect">
            <a:avLst/>
          </a:prstGeom>
          <a:noFill/>
        </p:spPr>
      </p:pic>
      <p:sp>
        <p:nvSpPr>
          <p:cNvPr id="6" name="Content Placeholder 2"/>
          <p:cNvSpPr txBox="1">
            <a:spLocks/>
          </p:cNvSpPr>
          <p:nvPr/>
        </p:nvSpPr>
        <p:spPr>
          <a:xfrm>
            <a:off x="2141279" y="2006782"/>
            <a:ext cx="4396339" cy="419576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000" dirty="0" smtClean="0"/>
              <a:t>Shortage costs are measured by calculating consumer willingness to pay to avoid water service interruptions.</a:t>
            </a:r>
            <a:br>
              <a:rPr lang="en-US" sz="2000" dirty="0" smtClean="0"/>
            </a:br>
            <a:endParaRPr lang="en-US" sz="2000" dirty="0" smtClean="0"/>
          </a:p>
          <a:p>
            <a:r>
              <a:rPr lang="en-US" sz="2000" dirty="0" smtClean="0"/>
              <a:t>We use the economic theory of demand to calculate willingness to pay (WTP), as shown by the figure.</a:t>
            </a:r>
            <a:endParaRPr lang="en-US" sz="2000" dirty="0"/>
          </a:p>
        </p:txBody>
      </p:sp>
    </p:spTree>
    <p:extLst>
      <p:ext uri="{BB962C8B-B14F-4D97-AF65-F5344CB8AC3E}">
        <p14:creationId xmlns:p14="http://schemas.microsoft.com/office/powerpoint/2010/main" val="872839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Methods of Measurement</a:t>
            </a:r>
            <a:endParaRPr lang="en-US" dirty="0"/>
          </a:p>
        </p:txBody>
      </p:sp>
      <p:sp>
        <p:nvSpPr>
          <p:cNvPr id="3" name="Content Placeholder 2"/>
          <p:cNvSpPr>
            <a:spLocks noGrp="1"/>
          </p:cNvSpPr>
          <p:nvPr>
            <p:ph idx="1"/>
          </p:nvPr>
        </p:nvSpPr>
        <p:spPr>
          <a:xfrm>
            <a:off x="2465644" y="1779373"/>
            <a:ext cx="8915400" cy="3777622"/>
          </a:xfrm>
        </p:spPr>
        <p:txBody>
          <a:bodyPr>
            <a:normAutofit/>
          </a:bodyPr>
          <a:lstStyle/>
          <a:p>
            <a:r>
              <a:rPr lang="en-US" sz="2800" dirty="0" smtClean="0"/>
              <a:t>Two ways to measure WTP</a:t>
            </a:r>
          </a:p>
          <a:p>
            <a:pPr lvl="1"/>
            <a:r>
              <a:rPr lang="en-US" sz="2400" dirty="0" smtClean="0"/>
              <a:t>Econometrically estimate demand curves and use to calculate WTP</a:t>
            </a:r>
          </a:p>
          <a:p>
            <a:pPr lvl="1"/>
            <a:r>
              <a:rPr lang="en-US" sz="2400" dirty="0" smtClean="0"/>
              <a:t>Directly (but cleverly) ask households and businesses their WTP to avoid shortages. This is called Contingent Valuation</a:t>
            </a:r>
          </a:p>
          <a:p>
            <a:r>
              <a:rPr lang="en-US" sz="2600" dirty="0" smtClean="0"/>
              <a:t>Both are challenging to implement.  Both entail measurement uncertainty.</a:t>
            </a:r>
            <a:endParaRPr lang="en-US" sz="2600" dirty="0"/>
          </a:p>
        </p:txBody>
      </p:sp>
    </p:spTree>
    <p:extLst>
      <p:ext uri="{BB962C8B-B14F-4D97-AF65-F5344CB8AC3E}">
        <p14:creationId xmlns:p14="http://schemas.microsoft.com/office/powerpoint/2010/main" val="4206051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Residential Annual Shortage Cost Ranges based on 4 Empirical Studies</a:t>
            </a:r>
            <a:endParaRPr lang="en-US" dirty="0"/>
          </a:p>
        </p:txBody>
      </p:sp>
      <p:pic>
        <p:nvPicPr>
          <p:cNvPr id="5" name="Picture 4"/>
          <p:cNvPicPr>
            <a:picLocks noChangeAspect="1"/>
          </p:cNvPicPr>
          <p:nvPr/>
        </p:nvPicPr>
        <p:blipFill>
          <a:blip r:embed="rId2"/>
          <a:stretch>
            <a:fillRect/>
          </a:stretch>
        </p:blipFill>
        <p:spPr>
          <a:xfrm>
            <a:off x="910206" y="1905000"/>
            <a:ext cx="7764237" cy="4663695"/>
          </a:xfrm>
          <a:prstGeom prst="rect">
            <a:avLst/>
          </a:prstGeom>
        </p:spPr>
      </p:pic>
      <p:sp>
        <p:nvSpPr>
          <p:cNvPr id="6" name="TextBox 5"/>
          <p:cNvSpPr txBox="1"/>
          <p:nvPr/>
        </p:nvSpPr>
        <p:spPr>
          <a:xfrm>
            <a:off x="8908262" y="1862852"/>
            <a:ext cx="2897798" cy="4708981"/>
          </a:xfrm>
          <a:prstGeom prst="rect">
            <a:avLst/>
          </a:prstGeom>
          <a:noFill/>
        </p:spPr>
        <p:txBody>
          <a:bodyPr wrap="square" rtlCol="0">
            <a:spAutoFit/>
          </a:bodyPr>
          <a:lstStyle/>
          <a:p>
            <a:pPr marL="228600" indent="-228600">
              <a:buFont typeface="+mj-lt"/>
              <a:buAutoNum type="arabicPeriod"/>
            </a:pPr>
            <a:r>
              <a:rPr lang="en-US" sz="1200" dirty="0"/>
              <a:t>Howe, C. W., &amp; Smith, M. G. (1994). The Value of Water Supply Reliability in Urban Water Systems. </a:t>
            </a:r>
            <a:r>
              <a:rPr lang="en-US" sz="1200" i="1" dirty="0"/>
              <a:t>Journal of Environmental Economics and Management, 26</a:t>
            </a:r>
            <a:r>
              <a:rPr lang="en-US" sz="1200" dirty="0"/>
              <a:t>, 19-30</a:t>
            </a:r>
            <a:r>
              <a:rPr lang="en-US" sz="1200" dirty="0" smtClean="0"/>
              <a:t>.</a:t>
            </a:r>
          </a:p>
          <a:p>
            <a:pPr marL="228600" indent="-228600">
              <a:buFont typeface="+mj-lt"/>
              <a:buAutoNum type="arabicPeriod"/>
            </a:pPr>
            <a:endParaRPr lang="en-US" sz="1200" dirty="0"/>
          </a:p>
          <a:p>
            <a:pPr marL="228600" indent="-228600">
              <a:buFont typeface="+mj-lt"/>
              <a:buAutoNum type="arabicPeriod"/>
            </a:pPr>
            <a:r>
              <a:rPr lang="en-US" sz="1200" dirty="0" err="1"/>
              <a:t>Barakat</a:t>
            </a:r>
            <a:r>
              <a:rPr lang="en-US" sz="1200" dirty="0"/>
              <a:t> &amp; Chamberlin, Inc. (1994). </a:t>
            </a:r>
            <a:r>
              <a:rPr lang="en-US" sz="1200" i="1" dirty="0"/>
              <a:t>The Value of Water Supply Reliability: Results of a Contingent Valuation Survey of Residential Customers.</a:t>
            </a:r>
            <a:r>
              <a:rPr lang="en-US" sz="1200" dirty="0"/>
              <a:t> Sacramento: California Urban Water Agencies</a:t>
            </a:r>
            <a:r>
              <a:rPr lang="en-US" sz="1200" dirty="0" smtClean="0"/>
              <a:t>.</a:t>
            </a:r>
          </a:p>
          <a:p>
            <a:pPr marL="228600" indent="-228600">
              <a:buFont typeface="+mj-lt"/>
              <a:buAutoNum type="arabicPeriod"/>
            </a:pPr>
            <a:endParaRPr lang="en-US" sz="1200" dirty="0"/>
          </a:p>
          <a:p>
            <a:pPr marL="228600" indent="-228600">
              <a:buFont typeface="+mj-lt"/>
              <a:buAutoNum type="arabicPeriod"/>
            </a:pPr>
            <a:r>
              <a:rPr lang="en-US" sz="1200" dirty="0"/>
              <a:t>Griffin, R. C., &amp; </a:t>
            </a:r>
            <a:r>
              <a:rPr lang="en-US" sz="1200" dirty="0" err="1"/>
              <a:t>Mjelde</a:t>
            </a:r>
            <a:r>
              <a:rPr lang="en-US" sz="1200" dirty="0"/>
              <a:t>, J. W. (2000). Valuing Water Supply Reliability. </a:t>
            </a:r>
            <a:r>
              <a:rPr lang="en-US" sz="1200" i="1" dirty="0"/>
              <a:t>American Journal of Agricultural Economics, 82</a:t>
            </a:r>
            <a:r>
              <a:rPr lang="en-US" sz="1200" dirty="0"/>
              <a:t>, 414–426</a:t>
            </a:r>
            <a:r>
              <a:rPr lang="en-US" sz="1200" dirty="0" smtClean="0"/>
              <a:t>.</a:t>
            </a:r>
          </a:p>
          <a:p>
            <a:pPr marL="228600" indent="-228600">
              <a:buFont typeface="+mj-lt"/>
              <a:buAutoNum type="arabicPeriod"/>
            </a:pPr>
            <a:endParaRPr lang="en-US" sz="1200" dirty="0"/>
          </a:p>
          <a:p>
            <a:pPr marL="228600" indent="-228600">
              <a:buFont typeface="+mj-lt"/>
              <a:buAutoNum type="arabicPeriod"/>
            </a:pPr>
            <a:r>
              <a:rPr lang="en-US" sz="1200" dirty="0" err="1"/>
              <a:t>Hensher</a:t>
            </a:r>
            <a:r>
              <a:rPr lang="en-US" sz="1200" dirty="0"/>
              <a:t>, D., Shore, N., &amp; Train, K. (2006). Water Supply Security and Willingness to Pay to Avoid Drought Restrictions. </a:t>
            </a:r>
            <a:r>
              <a:rPr lang="en-US" sz="1200" i="1" dirty="0"/>
              <a:t>The Economic Record, 82</a:t>
            </a:r>
            <a:r>
              <a:rPr lang="en-US" sz="1200" dirty="0"/>
              <a:t>(256), 56-66.</a:t>
            </a:r>
          </a:p>
        </p:txBody>
      </p:sp>
    </p:spTree>
    <p:extLst>
      <p:ext uri="{BB962C8B-B14F-4D97-AF65-F5344CB8AC3E}">
        <p14:creationId xmlns:p14="http://schemas.microsoft.com/office/powerpoint/2010/main" val="1827907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2014DemandEstimationandProjectionResults_v1</Template>
  <TotalTime>650</TotalTime>
  <Words>1860</Words>
  <Application>Microsoft Office PowerPoint</Application>
  <PresentationFormat>Custom</PresentationFormat>
  <Paragraphs>219</Paragraphs>
  <Slides>24</Slides>
  <Notes>0</Notes>
  <HiddenSlides>1</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Wisp</vt:lpstr>
      <vt:lpstr>Consumer Costs of Water Shortage:</vt:lpstr>
      <vt:lpstr>What is Meant by “Supply Reliability”?</vt:lpstr>
      <vt:lpstr>Supply Reliability Sweet Spot</vt:lpstr>
      <vt:lpstr>Translating Water Supply Shortages into Reductions in Economic Welfare</vt:lpstr>
      <vt:lpstr>Typical Shortage-Induced Changes in Economic Welfare</vt:lpstr>
      <vt:lpstr>Empirical Estimates of Urban Shortage Costs</vt:lpstr>
      <vt:lpstr>How Are Losses Measured?</vt:lpstr>
      <vt:lpstr>Empirical Methods of Measurement</vt:lpstr>
      <vt:lpstr>Residential Annual Shortage Cost Ranges based on 4 Empirical Studies</vt:lpstr>
      <vt:lpstr>RAND study of 1987-1992 Drought</vt:lpstr>
      <vt:lpstr>Foster Associates (1994) Study of Water Shortage Impacts on California’s Green Industry</vt:lpstr>
      <vt:lpstr>Wade, W. et al. (1991) Cost of Industrial Water Shortages</vt:lpstr>
      <vt:lpstr>2007 Bay Area Economic Forum Study of Potential Bay Area Water Shortage Impacts</vt:lpstr>
      <vt:lpstr>Macro Economic Impacts of Australia’s “Big Dry”</vt:lpstr>
      <vt:lpstr>California Businesses Getting Nervous About Water</vt:lpstr>
      <vt:lpstr>What Business Leaders are Saying</vt:lpstr>
      <vt:lpstr>Hospitality Sector</vt:lpstr>
      <vt:lpstr>Santa Cruz County* At Risk Sectors</vt:lpstr>
      <vt:lpstr>Lessons from Santa Cruz Business Focus Groups, Fall 2014</vt:lpstr>
      <vt:lpstr>Green Industry</vt:lpstr>
      <vt:lpstr>Hospitality Sector</vt:lpstr>
      <vt:lpstr>Correlated Risks</vt:lpstr>
      <vt:lpstr>Questions/Discussion</vt:lpstr>
      <vt:lpstr>2002 Silicon Valley Manufacturing Group Survey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Mitchell</dc:creator>
  <cp:lastModifiedBy>Eileen Cross</cp:lastModifiedBy>
  <cp:revision>64</cp:revision>
  <dcterms:created xsi:type="dcterms:W3CDTF">2014-09-19T15:59:59Z</dcterms:created>
  <dcterms:modified xsi:type="dcterms:W3CDTF">2015-02-17T19:22:59Z</dcterms:modified>
</cp:coreProperties>
</file>